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289" r:id="rId3"/>
    <p:sldId id="287" r:id="rId4"/>
    <p:sldId id="273" r:id="rId5"/>
    <p:sldId id="283" r:id="rId6"/>
    <p:sldId id="290" r:id="rId7"/>
    <p:sldId id="274" r:id="rId8"/>
    <p:sldId id="291" r:id="rId9"/>
    <p:sldId id="282" r:id="rId10"/>
    <p:sldId id="29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Uni Sans Book" panose="000005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a Lakmazaheri" initials="AL" lastIdx="1" clrIdx="0">
    <p:extLst>
      <p:ext uri="{19B8F6BF-5375-455C-9EA6-DF929625EA0E}">
        <p15:presenceInfo xmlns:p15="http://schemas.microsoft.com/office/powerpoint/2012/main" userId="S-1-5-21-2053656110-1093938565-868425949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E63"/>
    <a:srgbClr val="845BA6"/>
    <a:srgbClr val="D9C4DF"/>
    <a:srgbClr val="D9D9D9"/>
    <a:srgbClr val="4472C4"/>
    <a:srgbClr val="33006F"/>
    <a:srgbClr val="BA6B65"/>
    <a:srgbClr val="C66D5C"/>
    <a:srgbClr val="568BC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181" autoAdjust="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Default</c:v>
                </c:pt>
                <c:pt idx="1">
                  <c:v>Optimized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0DFD-467C-9188-146AF5745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8"/>
        <c:overlap val="-13"/>
        <c:axId val="321705504"/>
        <c:axId val="321716928"/>
      </c:barChart>
      <c:catAx>
        <c:axId val="32170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1716928"/>
        <c:crosses val="autoZero"/>
        <c:auto val="1"/>
        <c:lblAlgn val="ctr"/>
        <c:lblOffset val="100"/>
        <c:noMultiLvlLbl val="0"/>
      </c:catAx>
      <c:valAx>
        <c:axId val="321716928"/>
        <c:scaling>
          <c:orientation val="minMax"/>
          <c:max val="6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70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72125-FD4F-4BBB-A989-2832D25EC4E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8A7F-1AF6-421B-9822-342FD6CD2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0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rgbClr val="33006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rgbClr val="33006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2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9CE5-2BC6-40EE-B906-AFC423C9A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93B1-B6F7-4629-9446-5846BF273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81322-BCFF-4AE6-A69C-A42CA46AF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3199-24D1-4985-AD8D-BED8C297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A412-2A15-4E16-8581-A0B22A4A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D50C4-641D-46D0-8180-4767A3BD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179E-7B9A-4A86-B65D-B4ED240F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82A1B-66C8-48AE-8EBA-49D15BA41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551F0-E0C8-4AC1-AA9C-479D7F8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7F97-6CAF-4583-A031-0B31AF27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528-26C8-4A4A-9B99-82DD5870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C74C3-4AD0-4472-A997-FCDC9F095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85D16-09DB-48CC-878E-911C3F06D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92CA7-6184-485B-AE77-7F766338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C48C-4471-4DF4-9E5F-72F40034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A2D8-2B61-45CD-8297-1B92A679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D6EA-9DEB-4C73-98FE-EBE21857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34DD-E0EB-42BA-AA31-EA1DDD69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CDFF1-7C8C-416D-929D-6A94FCBC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63B6-9B8C-43E3-9FA6-60E6ABFF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F89E-378C-4C5B-845C-2695F850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4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0D5D-2AAF-45AC-B931-90A99715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6CD35-9709-47E6-B1F3-FBD52C04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6439A-AE16-44F3-806B-613023E7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AC487-8769-41F5-9D9F-9470F2F4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70FD-1A27-40AA-ABD2-90FA07C6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871-132C-443B-B5C4-1C8FCEA3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8EC98-EF6E-4088-B479-A618AA855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64BA9-F6B4-41ED-98E0-F4A5C89FA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D603A-DC34-407C-B7B1-F3743C16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4949-E32F-4BCE-92A8-CB65BEEB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5AAD5-30F7-4B82-B381-2C052313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1DD7-6634-475B-ACA7-A6B69FEB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46905-73E6-4BB6-9451-0F93D91F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D5291-D072-43E1-85BB-9293C178F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80C5F-2910-4E60-BA26-48E7A263C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C03C8-95BC-49BE-9116-C50C5FE60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EAE26-4B9C-431E-AC62-C7B10A61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69921-662D-4882-92FE-6AD1CFE3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C153E-4451-4346-9A3B-2B4A1FF1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1506-6C4B-42B9-8098-9719DD9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F1A21-78ED-468D-9318-2390B011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EBF72-FB1C-47DB-BB4D-0A114024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9B12E-C227-4CA1-B831-D9505CBE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34865-5D2E-404C-85FD-7AE7803E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39C9D-C74A-43EB-A368-8ED724EC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4561A-F40D-41F4-BB42-A95CF56B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5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15C0-4AC9-4927-AB34-61ED0FCE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DE70-A3BC-4D76-A87A-963AD054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E8677-F809-4493-8FF0-70D1754EF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1E762-7064-4AC6-BBC3-79FA8E33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73541-8B35-4BF4-BB3C-148660CC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D356A-2CCA-4638-9E61-37159629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95CF-D9DA-4FB2-8036-A8E3AB53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52AF9-837C-43F9-B3D8-0F3EF83A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A5C8-B4F3-42E7-9D5C-2EFD02735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2D3D9-097F-43FE-B884-E4523148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C68CC-803A-4A81-BA6E-83DFB80F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29F9-4E14-41FC-8FD6-CC4EF461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50AA0-6C72-4F5A-95DB-1AE19E7F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C69-247B-45D5-8A92-76A851CC5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716D5-E772-4CA4-AAF0-927C835B8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0A22-3079-4D6A-B959-15149B6620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FC784-A140-4080-8AC7-2EF898FAD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8183-E149-47A5-8595-BB66B0C2D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9DC5-7561-46AC-8939-32444DD7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10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9.png"/><Relationship Id="rId18" Type="http://schemas.openxmlformats.org/officeDocument/2006/relationships/image" Target="../media/image12.emf"/><Relationship Id="rId3" Type="http://schemas.openxmlformats.org/officeDocument/2006/relationships/image" Target="../media/image2.png"/><Relationship Id="rId21" Type="http://schemas.openxmlformats.org/officeDocument/2006/relationships/image" Target="../media/image14.emf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11.emf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6.png"/><Relationship Id="rId4" Type="http://schemas.openxmlformats.org/officeDocument/2006/relationships/image" Target="../media/image32.emf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6" y="6298521"/>
            <a:ext cx="4748213" cy="519112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7C91B-5C32-44D7-8A29-9348B44CB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6" y="6293176"/>
            <a:ext cx="4667251" cy="373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66CE77F-37AF-4C01-B631-FC8CE7657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634" y="694944"/>
            <a:ext cx="9934816" cy="177132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2"/>
                </a:solidFill>
                <a:latin typeface="Uni Sans Book" panose="00000500000000000000" pitchFamily="50" charset="0"/>
              </a:rPr>
              <a:t>Optimizing Musculotendon Parameters to Simulate Walking with Ankle-Foot Orthoses in Children with Cerebral Palsy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5729180-01AA-4E1A-A3D6-9B48EECC2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634" y="3037025"/>
            <a:ext cx="10786050" cy="363901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  <a:latin typeface="Uni Sans Book" panose="00000500000000000000" pitchFamily="50" charset="0"/>
              </a:rPr>
              <a:t>Ava C. Lakmazaheri</a:t>
            </a:r>
            <a:r>
              <a:rPr lang="en-US" sz="2800" dirty="0">
                <a:solidFill>
                  <a:schemeClr val="bg2"/>
                </a:solidFill>
                <a:latin typeface="Uni Sans Book" panose="00000500000000000000" pitchFamily="50" charset="0"/>
              </a:rPr>
              <a:t>, Michael C. Rosenberg, Andrew J. Ries, </a:t>
            </a:r>
            <a:br>
              <a:rPr lang="en-US" sz="2800" dirty="0">
                <a:solidFill>
                  <a:schemeClr val="bg2"/>
                </a:solidFill>
                <a:latin typeface="Uni Sans Book" panose="00000500000000000000" pitchFamily="50" charset="0"/>
              </a:rPr>
            </a:br>
            <a:r>
              <a:rPr lang="en-US" sz="2800" dirty="0">
                <a:solidFill>
                  <a:schemeClr val="bg2"/>
                </a:solidFill>
                <a:latin typeface="Uni Sans Book" panose="00000500000000000000" pitchFamily="50" charset="0"/>
              </a:rPr>
              <a:t>Michael H. Schwartz, Katherine M. Steele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2B6725-8F8C-44EB-8DE9-6752D3D0D846}"/>
              </a:ext>
            </a:extLst>
          </p:cNvPr>
          <p:cNvSpPr/>
          <p:nvPr/>
        </p:nvSpPr>
        <p:spPr>
          <a:xfrm>
            <a:off x="523634" y="2752812"/>
            <a:ext cx="6305266" cy="47373"/>
          </a:xfrm>
          <a:prstGeom prst="rect">
            <a:avLst/>
          </a:prstGeom>
          <a:solidFill>
            <a:srgbClr val="E4BE63"/>
          </a:solidFill>
          <a:ln>
            <a:solidFill>
              <a:srgbClr val="E4B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1F56C4-9920-4B05-9810-695CD2AFCBCA}"/>
              </a:ext>
            </a:extLst>
          </p:cNvPr>
          <p:cNvSpPr txBox="1">
            <a:spLocks/>
          </p:cNvSpPr>
          <p:nvPr/>
        </p:nvSpPr>
        <p:spPr>
          <a:xfrm>
            <a:off x="523634" y="4070684"/>
            <a:ext cx="1314691" cy="37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solidFill>
                  <a:schemeClr val="bg2"/>
                </a:solidFill>
                <a:latin typeface="Uni Sans Book" panose="00000500000000000000" pitchFamily="50" charset="0"/>
              </a:rPr>
              <a:t>8/21/2019</a:t>
            </a:r>
          </a:p>
        </p:txBody>
      </p:sp>
    </p:spTree>
    <p:extLst>
      <p:ext uri="{BB962C8B-B14F-4D97-AF65-F5344CB8AC3E}">
        <p14:creationId xmlns:p14="http://schemas.microsoft.com/office/powerpoint/2010/main" val="75741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  <a:latin typeface="Uni Sans Book" panose="000005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37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 Sans Book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6" y="6219752"/>
            <a:ext cx="457155" cy="44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9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3" y="111758"/>
            <a:ext cx="5282058" cy="64073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Acknowledgments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22901" r="9758" b="9049"/>
          <a:stretch/>
        </p:blipFill>
        <p:spPr>
          <a:xfrm>
            <a:off x="1557390" y="2589925"/>
            <a:ext cx="4860722" cy="3398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603" y="1148730"/>
            <a:ext cx="1108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ni Sans Book" panose="00000500000000000000" pitchFamily="50" charset="0"/>
              </a:rPr>
              <a:t>Thanks to the Ability &amp; Innovation Lab and Wing-Sum Law, the National Science Foundation, the Center for Neurotechnology, and Gillette Children's Specialty Healthcare!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52" y="2686119"/>
            <a:ext cx="931543" cy="936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37" y="3682248"/>
            <a:ext cx="2265971" cy="1510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00" y="5276279"/>
            <a:ext cx="3244449" cy="7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2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37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7" y="6219752"/>
            <a:ext cx="320678" cy="44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1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3" y="111758"/>
            <a:ext cx="3141464" cy="78209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Motivation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9800" y="1285562"/>
            <a:ext cx="605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006F"/>
                </a:solidFill>
                <a:latin typeface="Uni Sans Book" panose="00000500000000000000" pitchFamily="50" charset="0"/>
              </a:rPr>
              <a:t>Ankle-Foot Orthoses (AFOs)</a:t>
            </a:r>
            <a:r>
              <a:rPr lang="en-US" sz="2400" b="1" dirty="0">
                <a:solidFill>
                  <a:srgbClr val="3B185A"/>
                </a:solidFill>
                <a:latin typeface="Uni Sans Book" panose="00000500000000000000" pitchFamily="50" charset="0"/>
              </a:rPr>
              <a:t> </a:t>
            </a:r>
            <a:r>
              <a:rPr lang="en-US" sz="2400" dirty="0">
                <a:latin typeface="Uni Sans Book" panose="00000500000000000000" pitchFamily="50" charset="0"/>
              </a:rPr>
              <a:t>are commonly prescribed to children with cerebral palsy </a:t>
            </a:r>
            <a:r>
              <a:rPr lang="en-US" sz="2400">
                <a:latin typeface="Uni Sans Book" panose="00000500000000000000" pitchFamily="50" charset="0"/>
              </a:rPr>
              <a:t>(CP) to </a:t>
            </a:r>
            <a:r>
              <a:rPr lang="en-US" sz="2400" dirty="0">
                <a:latin typeface="Uni Sans Book" panose="00000500000000000000" pitchFamily="50" charset="0"/>
              </a:rPr>
              <a:t>assist locomotion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9800" y="2791943"/>
            <a:ext cx="6376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006F"/>
                </a:solidFill>
                <a:latin typeface="Uni Sans Book" panose="00000500000000000000" pitchFamily="50" charset="0"/>
              </a:rPr>
              <a:t>Musculoskeletal modeling </a:t>
            </a:r>
            <a:r>
              <a:rPr lang="en-US" sz="2400" dirty="0">
                <a:latin typeface="Uni Sans Book" panose="00000500000000000000" pitchFamily="50" charset="0"/>
              </a:rPr>
              <a:t>may improve individualized AFO prescription</a:t>
            </a:r>
          </a:p>
        </p:txBody>
      </p:sp>
      <p:pic>
        <p:nvPicPr>
          <p:cNvPr id="10" name="Picture 4" descr="afos-kiddo_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8" y="1285562"/>
            <a:ext cx="3797265" cy="45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4618" y="6290580"/>
            <a:ext cx="6403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Uni Sans Book" panose="00000500000000000000" pitchFamily="50" charset="0"/>
              </a:rPr>
              <a:t>braceworks.ca/2016/05/09/devices/lower-limbs/</a:t>
            </a:r>
            <a:r>
              <a:rPr lang="en-US" sz="1200" dirty="0" err="1">
                <a:latin typeface="Uni Sans Book" panose="00000500000000000000" pitchFamily="50" charset="0"/>
              </a:rPr>
              <a:t>afo</a:t>
            </a:r>
            <a:r>
              <a:rPr lang="en-US" sz="1200" dirty="0">
                <a:latin typeface="Uni Sans Book" panose="00000500000000000000" pitchFamily="50" charset="0"/>
              </a:rPr>
              <a:t>/stability-for-</a:t>
            </a:r>
            <a:r>
              <a:rPr lang="en-US" sz="1200" dirty="0" err="1">
                <a:latin typeface="Uni Sans Book" panose="00000500000000000000" pitchFamily="50" charset="0"/>
              </a:rPr>
              <a:t>cp</a:t>
            </a:r>
            <a:r>
              <a:rPr lang="en-US" sz="1200" dirty="0">
                <a:latin typeface="Uni Sans Book" panose="00000500000000000000" pitchFamily="50" charset="0"/>
              </a:rPr>
              <a:t>-</a:t>
            </a:r>
            <a:r>
              <a:rPr lang="en-US" sz="1200" dirty="0" err="1">
                <a:latin typeface="Uni Sans Book" panose="00000500000000000000" pitchFamily="50" charset="0"/>
              </a:rPr>
              <a:t>afos</a:t>
            </a:r>
            <a:r>
              <a:rPr lang="en-US" sz="1200" dirty="0">
                <a:latin typeface="Uni Sans Book" panose="00000500000000000000" pitchFamily="50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2551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10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58" y="4085895"/>
            <a:ext cx="2581324" cy="762262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421" b="74378"/>
          <a:stretch/>
        </p:blipFill>
        <p:spPr>
          <a:xfrm rot="20927479">
            <a:off x="4703074" y="4132496"/>
            <a:ext cx="320317" cy="17185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37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6" y="6219751"/>
            <a:ext cx="402565" cy="5264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 rot="20333276">
            <a:off x="9024048" y="4892497"/>
            <a:ext cx="146129" cy="1956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3" y="111757"/>
            <a:ext cx="7390572" cy="69041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Musculoskeletal Modeling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3460" y="2530399"/>
            <a:ext cx="128016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Brain Dynamics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76772" y="2530399"/>
            <a:ext cx="128016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Activation Dynamics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00811" y="2530399"/>
            <a:ext cx="1810827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Musculotendon Dynamics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10931" y="2530399"/>
            <a:ext cx="128016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Skeletal Dynamics</a:t>
            </a:r>
          </a:p>
        </p:txBody>
      </p:sp>
      <p:cxnSp>
        <p:nvCxnSpPr>
          <p:cNvPr id="5" name="Straight Arrow Connector 4"/>
          <p:cNvCxnSpPr>
            <a:stCxn id="18" idx="3"/>
            <a:endCxn id="19" idx="1"/>
          </p:cNvCxnSpPr>
          <p:nvPr/>
        </p:nvCxnSpPr>
        <p:spPr>
          <a:xfrm>
            <a:off x="1983620" y="2873299"/>
            <a:ext cx="893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3"/>
            <a:endCxn id="20" idx="1"/>
          </p:cNvCxnSpPr>
          <p:nvPr/>
        </p:nvCxnSpPr>
        <p:spPr>
          <a:xfrm>
            <a:off x="4156932" y="2873299"/>
            <a:ext cx="8438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3"/>
            <a:endCxn id="21" idx="1"/>
          </p:cNvCxnSpPr>
          <p:nvPr/>
        </p:nvCxnSpPr>
        <p:spPr>
          <a:xfrm>
            <a:off x="6811638" y="2873299"/>
            <a:ext cx="11992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39326" y="288900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ni Sans Book" panose="00000500000000000000" pitchFamily="50" charset="0"/>
              </a:rPr>
              <a:t>Excitation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2139" y="289113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ni Sans Book" panose="00000500000000000000" pitchFamily="50" charset="0"/>
              </a:rPr>
              <a:t>Activation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01584" y="2889005"/>
            <a:ext cx="1197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ni Sans Book" panose="00000500000000000000" pitchFamily="50" charset="0"/>
              </a:rPr>
              <a:t>Muscle Force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04553" y="1558380"/>
            <a:ext cx="885524" cy="462013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ni Sans Book" panose="00000500000000000000" pitchFamily="50" charset="0"/>
              </a:rPr>
              <a:t>AFOs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22" y="3502705"/>
            <a:ext cx="2303892" cy="170136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1" idx="3"/>
          </p:cNvCxnSpPr>
          <p:nvPr/>
        </p:nvCxnSpPr>
        <p:spPr>
          <a:xfrm flipV="1">
            <a:off x="9291091" y="2869200"/>
            <a:ext cx="2284161" cy="4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47371" y="2887796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ni Sans Book" panose="00000500000000000000" pitchFamily="50" charset="0"/>
              </a:rPr>
              <a:t>Motion, Forces</a:t>
            </a:r>
          </a:p>
        </p:txBody>
      </p:sp>
      <p:cxnSp>
        <p:nvCxnSpPr>
          <p:cNvPr id="53" name="Straight Arrow Connector 52"/>
          <p:cNvCxnSpPr>
            <a:stCxn id="17" idx="2"/>
            <a:endCxn id="21" idx="0"/>
          </p:cNvCxnSpPr>
          <p:nvPr/>
        </p:nvCxnSpPr>
        <p:spPr>
          <a:xfrm>
            <a:off x="8647315" y="2020393"/>
            <a:ext cx="3696" cy="510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541411" y="1603141"/>
            <a:ext cx="18820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006F"/>
                </a:solidFill>
                <a:latin typeface="Uni Sans Book" panose="00000500000000000000" pitchFamily="50" charset="0"/>
              </a:rPr>
              <a:t>Altered kinematics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17" y="3518985"/>
            <a:ext cx="928017" cy="175639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26725">
            <a:off x="2497225" y="4364133"/>
            <a:ext cx="853462" cy="49330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0506" y="3480221"/>
            <a:ext cx="954684" cy="175639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08602" y="1613229"/>
            <a:ext cx="15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006F"/>
                </a:solidFill>
                <a:latin typeface="Uni Sans Book" panose="00000500000000000000" pitchFamily="50" charset="0"/>
              </a:rPr>
              <a:t>Altered motor control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7894" y="1592742"/>
            <a:ext cx="252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006F"/>
                </a:solidFill>
                <a:latin typeface="Uni Sans Book" panose="00000500000000000000" pitchFamily="50" charset="0"/>
              </a:rPr>
              <a:t>Altered musculotendon properties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1747838" y="4559301"/>
            <a:ext cx="715963" cy="393699"/>
          </a:xfrm>
          <a:custGeom>
            <a:avLst/>
            <a:gdLst>
              <a:gd name="connsiteX0" fmla="*/ 0 w 914400"/>
              <a:gd name="connsiteY0" fmla="*/ 446095 h 446095"/>
              <a:gd name="connsiteX1" fmla="*/ 15875 w 914400"/>
              <a:gd name="connsiteY1" fmla="*/ 438158 h 446095"/>
              <a:gd name="connsiteX2" fmla="*/ 179387 w 914400"/>
              <a:gd name="connsiteY2" fmla="*/ 334970 h 446095"/>
              <a:gd name="connsiteX3" fmla="*/ 900112 w 914400"/>
              <a:gd name="connsiteY3" fmla="*/ 4770 h 446095"/>
              <a:gd name="connsiteX4" fmla="*/ 914400 w 914400"/>
              <a:gd name="connsiteY4" fmla="*/ 8 h 446095"/>
              <a:gd name="connsiteX0" fmla="*/ 0 w 914400"/>
              <a:gd name="connsiteY0" fmla="*/ 446087 h 446087"/>
              <a:gd name="connsiteX1" fmla="*/ 15875 w 914400"/>
              <a:gd name="connsiteY1" fmla="*/ 438150 h 446087"/>
              <a:gd name="connsiteX2" fmla="*/ 179387 w 914400"/>
              <a:gd name="connsiteY2" fmla="*/ 334962 h 446087"/>
              <a:gd name="connsiteX3" fmla="*/ 512762 w 914400"/>
              <a:gd name="connsiteY3" fmla="*/ 109537 h 446087"/>
              <a:gd name="connsiteX4" fmla="*/ 914400 w 914400"/>
              <a:gd name="connsiteY4" fmla="*/ 0 h 446087"/>
              <a:gd name="connsiteX0" fmla="*/ 0 w 681038"/>
              <a:gd name="connsiteY0" fmla="*/ 374905 h 374905"/>
              <a:gd name="connsiteX1" fmla="*/ 15875 w 681038"/>
              <a:gd name="connsiteY1" fmla="*/ 366968 h 374905"/>
              <a:gd name="connsiteX2" fmla="*/ 179387 w 681038"/>
              <a:gd name="connsiteY2" fmla="*/ 263780 h 374905"/>
              <a:gd name="connsiteX3" fmla="*/ 512762 w 681038"/>
              <a:gd name="connsiteY3" fmla="*/ 38355 h 374905"/>
              <a:gd name="connsiteX4" fmla="*/ 681038 w 681038"/>
              <a:gd name="connsiteY4" fmla="*/ 256 h 374905"/>
              <a:gd name="connsiteX0" fmla="*/ 0 w 681038"/>
              <a:gd name="connsiteY0" fmla="*/ 374649 h 374649"/>
              <a:gd name="connsiteX1" fmla="*/ 15875 w 681038"/>
              <a:gd name="connsiteY1" fmla="*/ 366712 h 374649"/>
              <a:gd name="connsiteX2" fmla="*/ 179387 w 681038"/>
              <a:gd name="connsiteY2" fmla="*/ 263524 h 374649"/>
              <a:gd name="connsiteX3" fmla="*/ 498474 w 681038"/>
              <a:gd name="connsiteY3" fmla="*/ 50799 h 374649"/>
              <a:gd name="connsiteX4" fmla="*/ 681038 w 681038"/>
              <a:gd name="connsiteY4" fmla="*/ 0 h 374649"/>
              <a:gd name="connsiteX0" fmla="*/ 0 w 682625"/>
              <a:gd name="connsiteY0" fmla="*/ 376236 h 376236"/>
              <a:gd name="connsiteX1" fmla="*/ 15875 w 682625"/>
              <a:gd name="connsiteY1" fmla="*/ 368299 h 376236"/>
              <a:gd name="connsiteX2" fmla="*/ 179387 w 682625"/>
              <a:gd name="connsiteY2" fmla="*/ 265111 h 376236"/>
              <a:gd name="connsiteX3" fmla="*/ 498474 w 682625"/>
              <a:gd name="connsiteY3" fmla="*/ 52386 h 376236"/>
              <a:gd name="connsiteX4" fmla="*/ 682625 w 682625"/>
              <a:gd name="connsiteY4" fmla="*/ 0 h 376236"/>
              <a:gd name="connsiteX0" fmla="*/ 0 w 720725"/>
              <a:gd name="connsiteY0" fmla="*/ 377824 h 379144"/>
              <a:gd name="connsiteX1" fmla="*/ 53975 w 720725"/>
              <a:gd name="connsiteY1" fmla="*/ 368299 h 379144"/>
              <a:gd name="connsiteX2" fmla="*/ 217487 w 720725"/>
              <a:gd name="connsiteY2" fmla="*/ 265111 h 379144"/>
              <a:gd name="connsiteX3" fmla="*/ 536574 w 720725"/>
              <a:gd name="connsiteY3" fmla="*/ 52386 h 379144"/>
              <a:gd name="connsiteX4" fmla="*/ 720725 w 720725"/>
              <a:gd name="connsiteY4" fmla="*/ 0 h 379144"/>
              <a:gd name="connsiteX0" fmla="*/ 0 w 701675"/>
              <a:gd name="connsiteY0" fmla="*/ 382587 h 382587"/>
              <a:gd name="connsiteX1" fmla="*/ 34925 w 701675"/>
              <a:gd name="connsiteY1" fmla="*/ 368299 h 382587"/>
              <a:gd name="connsiteX2" fmla="*/ 198437 w 701675"/>
              <a:gd name="connsiteY2" fmla="*/ 265111 h 382587"/>
              <a:gd name="connsiteX3" fmla="*/ 517524 w 701675"/>
              <a:gd name="connsiteY3" fmla="*/ 52386 h 382587"/>
              <a:gd name="connsiteX4" fmla="*/ 701675 w 701675"/>
              <a:gd name="connsiteY4" fmla="*/ 0 h 382587"/>
              <a:gd name="connsiteX0" fmla="*/ 0 w 701675"/>
              <a:gd name="connsiteY0" fmla="*/ 379412 h 380008"/>
              <a:gd name="connsiteX1" fmla="*/ 34925 w 701675"/>
              <a:gd name="connsiteY1" fmla="*/ 368299 h 380008"/>
              <a:gd name="connsiteX2" fmla="*/ 198437 w 701675"/>
              <a:gd name="connsiteY2" fmla="*/ 265111 h 380008"/>
              <a:gd name="connsiteX3" fmla="*/ 517524 w 701675"/>
              <a:gd name="connsiteY3" fmla="*/ 52386 h 380008"/>
              <a:gd name="connsiteX4" fmla="*/ 701675 w 701675"/>
              <a:gd name="connsiteY4" fmla="*/ 0 h 380008"/>
              <a:gd name="connsiteX0" fmla="*/ 0 w 701675"/>
              <a:gd name="connsiteY0" fmla="*/ 379412 h 379412"/>
              <a:gd name="connsiteX1" fmla="*/ 53975 w 701675"/>
              <a:gd name="connsiteY1" fmla="*/ 346074 h 379412"/>
              <a:gd name="connsiteX2" fmla="*/ 198437 w 701675"/>
              <a:gd name="connsiteY2" fmla="*/ 265111 h 379412"/>
              <a:gd name="connsiteX3" fmla="*/ 517524 w 701675"/>
              <a:gd name="connsiteY3" fmla="*/ 52386 h 379412"/>
              <a:gd name="connsiteX4" fmla="*/ 701675 w 701675"/>
              <a:gd name="connsiteY4" fmla="*/ 0 h 379412"/>
              <a:gd name="connsiteX0" fmla="*/ 0 w 701675"/>
              <a:gd name="connsiteY0" fmla="*/ 379412 h 379412"/>
              <a:gd name="connsiteX1" fmla="*/ 55562 w 701675"/>
              <a:gd name="connsiteY1" fmla="*/ 354012 h 379412"/>
              <a:gd name="connsiteX2" fmla="*/ 198437 w 701675"/>
              <a:gd name="connsiteY2" fmla="*/ 265111 h 379412"/>
              <a:gd name="connsiteX3" fmla="*/ 517524 w 701675"/>
              <a:gd name="connsiteY3" fmla="*/ 52386 h 379412"/>
              <a:gd name="connsiteX4" fmla="*/ 701675 w 701675"/>
              <a:gd name="connsiteY4" fmla="*/ 0 h 379412"/>
              <a:gd name="connsiteX0" fmla="*/ 0 w 715963"/>
              <a:gd name="connsiteY0" fmla="*/ 393699 h 393699"/>
              <a:gd name="connsiteX1" fmla="*/ 55562 w 715963"/>
              <a:gd name="connsiteY1" fmla="*/ 368299 h 393699"/>
              <a:gd name="connsiteX2" fmla="*/ 198437 w 715963"/>
              <a:gd name="connsiteY2" fmla="*/ 279398 h 393699"/>
              <a:gd name="connsiteX3" fmla="*/ 517524 w 715963"/>
              <a:gd name="connsiteY3" fmla="*/ 66673 h 393699"/>
              <a:gd name="connsiteX4" fmla="*/ 715963 w 715963"/>
              <a:gd name="connsiteY4" fmla="*/ 0 h 3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63" h="393699">
                <a:moveTo>
                  <a:pt x="0" y="393699"/>
                </a:moveTo>
                <a:cubicBezTo>
                  <a:pt x="5292" y="391053"/>
                  <a:pt x="22489" y="387349"/>
                  <a:pt x="55562" y="368299"/>
                </a:cubicBezTo>
                <a:cubicBezTo>
                  <a:pt x="88635" y="349249"/>
                  <a:pt x="121443" y="329669"/>
                  <a:pt x="198437" y="279398"/>
                </a:cubicBezTo>
                <a:cubicBezTo>
                  <a:pt x="275431" y="229127"/>
                  <a:pt x="431270" y="113239"/>
                  <a:pt x="517524" y="66673"/>
                </a:cubicBezTo>
                <a:cubicBezTo>
                  <a:pt x="603778" y="20107"/>
                  <a:pt x="708960" y="0"/>
                  <a:pt x="715963" y="0"/>
                </a:cubicBezTo>
              </a:path>
            </a:pathLst>
          </a:custGeom>
          <a:noFill/>
          <a:ln w="34925">
            <a:solidFill>
              <a:srgbClr val="56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8" name="Group 1037"/>
          <p:cNvGrpSpPr/>
          <p:nvPr/>
        </p:nvGrpSpPr>
        <p:grpSpPr>
          <a:xfrm rot="21354341">
            <a:off x="3289050" y="4029077"/>
            <a:ext cx="977618" cy="894498"/>
            <a:chOff x="3296384" y="4022932"/>
            <a:chExt cx="1168433" cy="1040731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04491" flipH="1">
              <a:off x="3889800" y="4022932"/>
              <a:ext cx="575017" cy="71414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1063765">
              <a:off x="3296384" y="4283282"/>
              <a:ext cx="575018" cy="780381"/>
            </a:xfrm>
            <a:prstGeom prst="rect">
              <a:avLst/>
            </a:prstGeom>
          </p:spPr>
        </p:pic>
      </p:grpSp>
      <p:grpSp>
        <p:nvGrpSpPr>
          <p:cNvPr id="1033" name="Group 1032"/>
          <p:cNvGrpSpPr/>
          <p:nvPr/>
        </p:nvGrpSpPr>
        <p:grpSpPr>
          <a:xfrm>
            <a:off x="8869775" y="3960324"/>
            <a:ext cx="58423" cy="356182"/>
            <a:chOff x="8683634" y="3977402"/>
            <a:chExt cx="58423" cy="356182"/>
          </a:xfrm>
          <a:solidFill>
            <a:schemeClr val="accent6"/>
          </a:solidFill>
        </p:grpSpPr>
        <p:cxnSp>
          <p:nvCxnSpPr>
            <p:cNvPr id="131" name="Straight Arrow Connector 130"/>
            <p:cNvCxnSpPr/>
            <p:nvPr/>
          </p:nvCxnSpPr>
          <p:spPr>
            <a:xfrm flipH="1" flipV="1">
              <a:off x="8702940" y="3977402"/>
              <a:ext cx="26163" cy="356182"/>
            </a:xfrm>
            <a:prstGeom prst="straightConnector1">
              <a:avLst/>
            </a:prstGeom>
            <a:grpFill/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Isosceles Triangle 131"/>
            <p:cNvSpPr/>
            <p:nvPr/>
          </p:nvSpPr>
          <p:spPr>
            <a:xfrm rot="21343051">
              <a:off x="8683634" y="4085315"/>
              <a:ext cx="58423" cy="51879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 rot="3837961">
            <a:off x="8183803" y="4272305"/>
            <a:ext cx="66739" cy="356430"/>
            <a:chOff x="8824609" y="4129802"/>
            <a:chExt cx="86983" cy="356182"/>
          </a:xfrm>
          <a:solidFill>
            <a:schemeClr val="accent6"/>
          </a:solidFill>
        </p:grpSpPr>
        <p:cxnSp>
          <p:nvCxnSpPr>
            <p:cNvPr id="135" name="Straight Arrow Connector 134"/>
            <p:cNvCxnSpPr/>
            <p:nvPr/>
          </p:nvCxnSpPr>
          <p:spPr>
            <a:xfrm flipH="1" flipV="1">
              <a:off x="8855340" y="4129802"/>
              <a:ext cx="26163" cy="356182"/>
            </a:xfrm>
            <a:prstGeom prst="straightConnector1">
              <a:avLst/>
            </a:prstGeom>
            <a:grpFill/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Isosceles Triangle 135"/>
            <p:cNvSpPr/>
            <p:nvPr/>
          </p:nvSpPr>
          <p:spPr>
            <a:xfrm rot="21343051">
              <a:off x="8824609" y="4238765"/>
              <a:ext cx="86983" cy="6391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Group 1047"/>
          <p:cNvGrpSpPr/>
          <p:nvPr/>
        </p:nvGrpSpPr>
        <p:grpSpPr>
          <a:xfrm>
            <a:off x="6996351" y="4000927"/>
            <a:ext cx="377995" cy="296091"/>
            <a:chOff x="6818022" y="3952230"/>
            <a:chExt cx="377995" cy="296091"/>
          </a:xfrm>
        </p:grpSpPr>
        <p:cxnSp>
          <p:nvCxnSpPr>
            <p:cNvPr id="127" name="Straight Arrow Connector 126"/>
            <p:cNvCxnSpPr/>
            <p:nvPr/>
          </p:nvCxnSpPr>
          <p:spPr>
            <a:xfrm rot="2327024" flipV="1">
              <a:off x="6818022" y="3952230"/>
              <a:ext cx="377995" cy="296091"/>
            </a:xfrm>
            <a:prstGeom prst="straightConnector1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847873" y="4098194"/>
              <a:ext cx="294897" cy="1204"/>
            </a:xfrm>
            <a:prstGeom prst="straightConnector1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6" name="Arc 1035"/>
          <p:cNvSpPr/>
          <p:nvPr/>
        </p:nvSpPr>
        <p:spPr>
          <a:xfrm rot="19959779">
            <a:off x="2001855" y="4479678"/>
            <a:ext cx="770665" cy="442981"/>
          </a:xfrm>
          <a:prstGeom prst="arc">
            <a:avLst>
              <a:gd name="adj1" fmla="val 16200000"/>
              <a:gd name="adj2" fmla="val 20062738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ouble Bracket 96"/>
          <p:cNvSpPr/>
          <p:nvPr/>
        </p:nvSpPr>
        <p:spPr>
          <a:xfrm>
            <a:off x="9351530" y="2127765"/>
            <a:ext cx="2261822" cy="3493213"/>
          </a:xfrm>
          <a:prstGeom prst="bracketPair">
            <a:avLst>
              <a:gd name="adj" fmla="val 12475"/>
            </a:avLst>
          </a:prstGeom>
          <a:ln w="28575"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uble Bracket 92"/>
          <p:cNvSpPr/>
          <p:nvPr/>
        </p:nvSpPr>
        <p:spPr>
          <a:xfrm>
            <a:off x="499617" y="2124249"/>
            <a:ext cx="1715784" cy="3493213"/>
          </a:xfrm>
          <a:prstGeom prst="bracketPair">
            <a:avLst>
              <a:gd name="adj" fmla="val 12475"/>
            </a:avLst>
          </a:prstGeom>
          <a:ln w="28575"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43697"/>
          <a:stretch/>
        </p:blipFill>
        <p:spPr>
          <a:xfrm rot="17492135">
            <a:off x="4246650" y="4038996"/>
            <a:ext cx="481112" cy="377640"/>
          </a:xfrm>
          <a:prstGeom prst="rect">
            <a:avLst/>
          </a:prstGeom>
        </p:spPr>
      </p:pic>
      <p:pic>
        <p:nvPicPr>
          <p:cNvPr id="1061" name="Picture 10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090362" flipH="1" flipV="1">
            <a:off x="4731841" y="4270679"/>
            <a:ext cx="831269" cy="212994"/>
          </a:xfrm>
          <a:prstGeom prst="rect">
            <a:avLst/>
          </a:prstGeom>
        </p:spPr>
      </p:pic>
      <p:sp>
        <p:nvSpPr>
          <p:cNvPr id="96" name="Double Bracket 95"/>
          <p:cNvSpPr/>
          <p:nvPr/>
        </p:nvSpPr>
        <p:spPr>
          <a:xfrm>
            <a:off x="4865541" y="2124248"/>
            <a:ext cx="2073888" cy="3493213"/>
          </a:xfrm>
          <a:prstGeom prst="bracketPair">
            <a:avLst>
              <a:gd name="adj" fmla="val 12475"/>
            </a:avLst>
          </a:prstGeom>
          <a:ln w="28575"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84043" y="6298334"/>
            <a:ext cx="287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33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Seth A, et al. </a:t>
            </a:r>
            <a:r>
              <a:rPr lang="en-US" sz="1200" dirty="0" err="1">
                <a:latin typeface="Uni Sans Book" panose="00000500000000000000" pitchFamily="50" charset="0"/>
              </a:rPr>
              <a:t>PLoS</a:t>
            </a:r>
            <a:r>
              <a:rPr lang="en-US" sz="1200" dirty="0">
                <a:latin typeface="Uni Sans Book" panose="00000500000000000000" pitchFamily="50" charset="0"/>
              </a:rPr>
              <a:t> </a:t>
            </a:r>
            <a:r>
              <a:rPr lang="en-US" sz="1200" dirty="0" err="1">
                <a:latin typeface="Uni Sans Book" panose="00000500000000000000" pitchFamily="50" charset="0"/>
              </a:rPr>
              <a:t>Comput</a:t>
            </a:r>
            <a:r>
              <a:rPr lang="en-US" sz="1200" dirty="0">
                <a:latin typeface="Uni Sans Book" panose="00000500000000000000" pitchFamily="50" charset="0"/>
              </a:rPr>
              <a:t> </a:t>
            </a:r>
            <a:r>
              <a:rPr lang="en-US" sz="1200" dirty="0" err="1">
                <a:latin typeface="Uni Sans Book" panose="00000500000000000000" pitchFamily="50" charset="0"/>
              </a:rPr>
              <a:t>Biol</a:t>
            </a:r>
            <a:r>
              <a:rPr lang="en-US" sz="1200" dirty="0">
                <a:latin typeface="Uni Sans Book" panose="00000500000000000000" pitchFamily="50" charset="0"/>
              </a:rPr>
              <a:t>, 14(7), 2018.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Uni Sans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  <p:bldP spid="17" grpId="0" animBg="1"/>
      <p:bldP spid="29" grpId="0"/>
      <p:bldP spid="58" grpId="0" animBg="1"/>
      <p:bldP spid="56" grpId="0"/>
      <p:bldP spid="57" grpId="0"/>
      <p:bldP spid="97" grpId="0" animBg="1"/>
      <p:bldP spid="93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37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6" y="6219751"/>
            <a:ext cx="402565" cy="5264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783" y="4155758"/>
            <a:ext cx="10897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006F"/>
                </a:solidFill>
                <a:latin typeface="Uni Sans Book" panose="00000500000000000000" pitchFamily="50" charset="0"/>
              </a:rPr>
              <a:t>Can changing musculotendon dynamics capture altered brain dynamics?</a:t>
            </a:r>
          </a:p>
        </p:txBody>
      </p:sp>
      <p:sp>
        <p:nvSpPr>
          <p:cNvPr id="2" name="Oval 1"/>
          <p:cNvSpPr/>
          <p:nvPr/>
        </p:nvSpPr>
        <p:spPr>
          <a:xfrm rot="20333276">
            <a:off x="9397852" y="5691296"/>
            <a:ext cx="146129" cy="1956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66701" y="2291669"/>
            <a:ext cx="11615738" cy="1379625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35618" y="2432056"/>
            <a:ext cx="10077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ni Sans Book" panose="00000500000000000000" pitchFamily="50" charset="0"/>
              </a:rPr>
              <a:t>Can optimizing musculotendon parameters improve simulated muscle activity for children with CP while walking with AFOs?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2" y="111757"/>
            <a:ext cx="5174977" cy="38677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Driving Questions</a:t>
            </a:r>
          </a:p>
        </p:txBody>
      </p:sp>
    </p:spTree>
    <p:extLst>
      <p:ext uri="{BB962C8B-B14F-4D97-AF65-F5344CB8AC3E}">
        <p14:creationId xmlns:p14="http://schemas.microsoft.com/office/powerpoint/2010/main" val="252220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44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7" y="6219752"/>
            <a:ext cx="416212" cy="4709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4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14" y="167333"/>
            <a:ext cx="7379457" cy="93980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Musculotendon Dynamics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258553" y="3502522"/>
            <a:ext cx="3168569" cy="2288300"/>
            <a:chOff x="13223169" y="17439474"/>
            <a:chExt cx="2724647" cy="2073476"/>
          </a:xfrm>
        </p:grpSpPr>
        <p:grpSp>
          <p:nvGrpSpPr>
            <p:cNvPr id="66" name="Group 65"/>
            <p:cNvGrpSpPr/>
            <p:nvPr/>
          </p:nvGrpSpPr>
          <p:grpSpPr>
            <a:xfrm>
              <a:off x="13223169" y="17938934"/>
              <a:ext cx="2034199" cy="1574016"/>
              <a:chOff x="13839272" y="17512359"/>
              <a:chExt cx="2273357" cy="1753239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26718" y="17512359"/>
                <a:ext cx="1785911" cy="130528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13839272" y="17744993"/>
                    <a:ext cx="518895" cy="4200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+mj-lt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39272" y="17744993"/>
                    <a:ext cx="518895" cy="42000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14742252" y="18838472"/>
                    <a:ext cx="1031304" cy="4271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+mj-lt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42252" y="18838472"/>
                    <a:ext cx="1031304" cy="42712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14457639" y="18835995"/>
                    <a:ext cx="479643" cy="42712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+mj-lt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7639" y="18835995"/>
                    <a:ext cx="479643" cy="42712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Rectangle 66"/>
            <p:cNvSpPr/>
            <p:nvPr/>
          </p:nvSpPr>
          <p:spPr>
            <a:xfrm>
              <a:off x="13674209" y="17439474"/>
              <a:ext cx="2273607" cy="362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Uni Sans Book" panose="00000500000000000000" pitchFamily="50" charset="0"/>
                </a:rPr>
                <a:t>Force-Length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36552" y="3515731"/>
            <a:ext cx="3136460" cy="2196721"/>
            <a:chOff x="15476634" y="17523019"/>
            <a:chExt cx="2697037" cy="2080022"/>
          </a:xfrm>
        </p:grpSpPr>
        <p:sp>
          <p:nvSpPr>
            <p:cNvPr id="73" name="Rectangle 72"/>
            <p:cNvSpPr/>
            <p:nvPr/>
          </p:nvSpPr>
          <p:spPr>
            <a:xfrm>
              <a:off x="15476634" y="17523019"/>
              <a:ext cx="2697037" cy="378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Uni Sans Book" panose="00000500000000000000" pitchFamily="50" charset="0"/>
                </a:rPr>
                <a:t>Activation-Time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5576002" y="19224186"/>
                  <a:ext cx="558205" cy="3788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6002" y="19224186"/>
                  <a:ext cx="558205" cy="3788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16237471" y="19200242"/>
                  <a:ext cx="748426" cy="3788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τ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7471" y="19200242"/>
                  <a:ext cx="748426" cy="37885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7182062" y="2027241"/>
            <a:ext cx="4195334" cy="3063496"/>
            <a:chOff x="7564145" y="1480112"/>
            <a:chExt cx="3688189" cy="3063496"/>
          </a:xfrm>
        </p:grpSpPr>
        <p:sp>
          <p:nvSpPr>
            <p:cNvPr id="2" name="TextBox 1"/>
            <p:cNvSpPr txBox="1"/>
            <p:nvPr/>
          </p:nvSpPr>
          <p:spPr>
            <a:xfrm>
              <a:off x="8414335" y="1527398"/>
              <a:ext cx="2837999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dirty="0">
                  <a:latin typeface="Uni Sans Book" panose="00000500000000000000" pitchFamily="50" charset="0"/>
                </a:rPr>
                <a:t>Tendon slack length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latin typeface="Uni Sans Book" panose="00000500000000000000" pitchFamily="50" charset="0"/>
                </a:rPr>
                <a:t>Optimal fiber length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latin typeface="Uni Sans Book" panose="00000500000000000000" pitchFamily="50" charset="0"/>
                </a:rPr>
                <a:t>Maximum isometric force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latin typeface="Uni Sans Book" panose="00000500000000000000" pitchFamily="50" charset="0"/>
                </a:rPr>
                <a:t>Pennation angle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latin typeface="Uni Sans Book" panose="00000500000000000000" pitchFamily="50" charset="0"/>
                </a:rPr>
                <a:t>Activation time constant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latin typeface="Uni Sans Book" panose="00000500000000000000" pitchFamily="50" charset="0"/>
                </a:rPr>
                <a:t>Deactivation time constant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7756987" y="1480112"/>
                  <a:ext cx="484683" cy="4474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Uni Sans Book" panose="00000500000000000000" pitchFamily="50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latin typeface="Uni Sans Book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987" y="1480112"/>
                  <a:ext cx="484683" cy="4474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737109" y="1960050"/>
                  <a:ext cx="524438" cy="4474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Uni Sans Book" panose="00000500000000000000" pitchFamily="50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2">
                        <a:lumMod val="50000"/>
                      </a:schemeClr>
                    </a:solidFill>
                    <a:latin typeface="Uni Sans Book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109" y="1960050"/>
                  <a:ext cx="524438" cy="44743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751530" y="2438366"/>
                  <a:ext cx="495597" cy="429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Uni Sans Book" panose="00000500000000000000" pitchFamily="50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2">
                        <a:lumMod val="50000"/>
                      </a:schemeClr>
                    </a:solidFill>
                    <a:latin typeface="Uni Sans Book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530" y="2438366"/>
                  <a:ext cx="495597" cy="4294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7834059" y="2919768"/>
              <a:ext cx="3305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solidFill>
                    <a:schemeClr val="tx2">
                      <a:lumMod val="50000"/>
                    </a:schemeClr>
                  </a:solidFill>
                  <a:latin typeface="Uni Sans Book" panose="00000500000000000000" pitchFamily="50" charset="0"/>
                </a:rPr>
                <a:t>α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7674752" y="3340811"/>
                  <a:ext cx="64915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Uni Sans Book" panose="00000500000000000000" pitchFamily="50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Uni Sans Book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52" y="3340811"/>
                  <a:ext cx="649152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564145" y="3773427"/>
                  <a:ext cx="8703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Uni Sans Book" panose="00000500000000000000" pitchFamily="50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n-US" sz="20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Uni Sans Book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145" y="3773427"/>
                  <a:ext cx="87036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300331" y="1439692"/>
            <a:ext cx="3175582" cy="1764656"/>
            <a:chOff x="2198183" y="1540918"/>
            <a:chExt cx="3175582" cy="1764656"/>
          </a:xfrm>
        </p:grpSpPr>
        <p:grpSp>
          <p:nvGrpSpPr>
            <p:cNvPr id="56" name="Group 55"/>
            <p:cNvGrpSpPr/>
            <p:nvPr/>
          </p:nvGrpSpPr>
          <p:grpSpPr>
            <a:xfrm>
              <a:off x="2198183" y="1540918"/>
              <a:ext cx="3175582" cy="1764656"/>
              <a:chOff x="9321493" y="17249314"/>
              <a:chExt cx="4570946" cy="207437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0477965" y="17249314"/>
                <a:ext cx="2199695" cy="2074377"/>
                <a:chOff x="8303762" y="16185954"/>
                <a:chExt cx="2361002" cy="233096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0262090" y="16997724"/>
                  <a:ext cx="402674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</a:rPr>
                    <a:t>α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8629532" y="17957919"/>
                      <a:ext cx="771106" cy="55900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Rectangle 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29532" y="17957919"/>
                      <a:ext cx="771106" cy="559004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Rectangle 63"/>
                    <p:cNvSpPr/>
                    <p:nvPr/>
                  </p:nvSpPr>
                  <p:spPr>
                    <a:xfrm rot="18910169">
                      <a:off x="8303762" y="16185954"/>
                      <a:ext cx="1013811" cy="55900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Rectangle 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910169">
                      <a:off x="8303762" y="16185954"/>
                      <a:ext cx="1013811" cy="55900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8" name="Group 57"/>
              <p:cNvGrpSpPr/>
              <p:nvPr/>
            </p:nvGrpSpPr>
            <p:grpSpPr>
              <a:xfrm>
                <a:off x="9321493" y="17468006"/>
                <a:ext cx="4570946" cy="1355571"/>
                <a:chOff x="9321493" y="17468006"/>
                <a:chExt cx="4570946" cy="1355571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18"/>
                <a:srcRect r="-3376"/>
                <a:stretch/>
              </p:blipFill>
              <p:spPr>
                <a:xfrm>
                  <a:off x="9321493" y="17468006"/>
                  <a:ext cx="4570946" cy="135557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angle 59"/>
                    <p:cNvSpPr/>
                    <p:nvPr/>
                  </p:nvSpPr>
                  <p:spPr>
                    <a:xfrm rot="18942361">
                      <a:off x="9576173" y="17596477"/>
                      <a:ext cx="818314" cy="48917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Rectangle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942361">
                      <a:off x="9576173" y="17596477"/>
                      <a:ext cx="818314" cy="489178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 rot="21097156">
                  <a:off x="9882094" y="17803242"/>
                  <a:ext cx="702404" cy="442692"/>
                </a:xfrm>
                <a:prstGeom prst="rect">
                  <a:avLst/>
                </a:prstGeom>
              </p:spPr>
            </p:pic>
          </p:grpSp>
        </p:grpSp>
        <p:sp>
          <p:nvSpPr>
            <p:cNvPr id="47" name="Rectangle 46"/>
            <p:cNvSpPr/>
            <p:nvPr/>
          </p:nvSpPr>
          <p:spPr>
            <a:xfrm>
              <a:off x="4333331" y="2222471"/>
              <a:ext cx="316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chemeClr val="tx2">
                      <a:lumMod val="50000"/>
                    </a:schemeClr>
                  </a:solidFill>
                  <a:latin typeface="Uni Sans Book" panose="00000500000000000000" pitchFamily="50" charset="0"/>
                </a:rPr>
                <a:t>α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06140" y="4037769"/>
            <a:ext cx="1812165" cy="13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08" y="862084"/>
            <a:ext cx="2082511" cy="5428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750" r="8705"/>
          <a:stretch/>
        </p:blipFill>
        <p:spPr>
          <a:xfrm>
            <a:off x="4585623" y="886031"/>
            <a:ext cx="1959335" cy="539228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44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7" y="6219752"/>
            <a:ext cx="416212" cy="4709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5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15" y="167333"/>
            <a:ext cx="7409954" cy="93980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Musculotendon Dynamics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4195" y="6295146"/>
            <a:ext cx="3202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33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Barber L, et al. Dev Med &amp; Child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Neurol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, 53, 2011.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53529" y="4581625"/>
            <a:ext cx="1369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38545" y="4300888"/>
            <a:ext cx="1369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52160" y="2063014"/>
            <a:ext cx="1545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09925" y="2335731"/>
            <a:ext cx="1369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3006" y="2150013"/>
            <a:ext cx="21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Biceps Femoris (BF)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7310" y="1867761"/>
            <a:ext cx="247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Vastus Intermedius (VI)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028144" y="2550241"/>
            <a:ext cx="1369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97310" y="2365575"/>
            <a:ext cx="21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Rectus Femoris (RF)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8857" y="4390795"/>
            <a:ext cx="21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Tibialis Anterior (TA)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4195" y="4116222"/>
            <a:ext cx="288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Medial Gastrocnemius (MG)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51807" y="6291993"/>
            <a:ext cx="116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33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/  biodigital.com</a:t>
            </a:r>
          </a:p>
        </p:txBody>
      </p:sp>
    </p:spTree>
    <p:extLst>
      <p:ext uri="{BB962C8B-B14F-4D97-AF65-F5344CB8AC3E}">
        <p14:creationId xmlns:p14="http://schemas.microsoft.com/office/powerpoint/2010/main" val="36982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  <a:latin typeface="Uni Sans Book" panose="00000500000000000000" pitchFamily="50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6" y="6219752"/>
            <a:ext cx="426931" cy="4844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6 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3" y="111758"/>
            <a:ext cx="2580964" cy="3308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Methods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265" y="3556735"/>
            <a:ext cx="175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Uni Sans Book" panose="00000500000000000000" pitchFamily="50" charset="0"/>
              </a:rPr>
              <a:t>Generic</a:t>
            </a:r>
          </a:p>
          <a:p>
            <a:pPr algn="ctr"/>
            <a:r>
              <a:rPr lang="en-US" dirty="0">
                <a:latin typeface="Uni Sans Book" panose="00000500000000000000" pitchFamily="50" charset="0"/>
              </a:rPr>
              <a:t>Musculotendon </a:t>
            </a:r>
          </a:p>
          <a:p>
            <a:pPr algn="ctr"/>
            <a:r>
              <a:rPr lang="en-US" dirty="0">
                <a:latin typeface="Uni Sans Book" panose="00000500000000000000" pitchFamily="50" charset="0"/>
              </a:rPr>
              <a:t>Parameters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6280" y="1071131"/>
            <a:ext cx="291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Motion Capture Data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BA38945-1F13-45E1-9BFA-00C3F2648A58}"/>
              </a:ext>
            </a:extLst>
          </p:cNvPr>
          <p:cNvGrpSpPr/>
          <p:nvPr/>
        </p:nvGrpSpPr>
        <p:grpSpPr>
          <a:xfrm>
            <a:off x="461814" y="1526601"/>
            <a:ext cx="1766827" cy="1499922"/>
            <a:chOff x="570914" y="21566372"/>
            <a:chExt cx="5204465" cy="517735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264B66-475F-482D-8036-9BF3B4241EF1}"/>
                </a:ext>
              </a:extLst>
            </p:cNvPr>
            <p:cNvSpPr/>
            <p:nvPr/>
          </p:nvSpPr>
          <p:spPr>
            <a:xfrm>
              <a:off x="570914" y="24352132"/>
              <a:ext cx="1870778" cy="2391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>
                <a:latin typeface="Uni Sans Book" panose="00000500000000000000" pitchFamily="50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2F8C3B3-2978-4BB2-A82B-6EEF1A51E1AF}"/>
                </a:ext>
              </a:extLst>
            </p:cNvPr>
            <p:cNvGrpSpPr/>
            <p:nvPr/>
          </p:nvGrpSpPr>
          <p:grpSpPr>
            <a:xfrm rot="590070">
              <a:off x="1157281" y="21582794"/>
              <a:ext cx="671906" cy="602671"/>
              <a:chOff x="18132083" y="8086653"/>
              <a:chExt cx="951022" cy="715521"/>
            </a:xfrm>
            <a:solidFill>
              <a:schemeClr val="tx1"/>
            </a:solidFill>
          </p:grpSpPr>
          <p:sp>
            <p:nvSpPr>
              <p:cNvPr id="118" name="Rounded Rectangle 24">
                <a:extLst>
                  <a:ext uri="{FF2B5EF4-FFF2-40B4-BE49-F238E27FC236}">
                    <a16:creationId xmlns:a16="http://schemas.microsoft.com/office/drawing/2014/main" id="{E6DABA21-6587-4703-BBE0-2B7EBA006A84}"/>
                  </a:ext>
                </a:extLst>
              </p:cNvPr>
              <p:cNvSpPr/>
              <p:nvPr/>
            </p:nvSpPr>
            <p:spPr>
              <a:xfrm rot="1503230">
                <a:off x="18132083" y="8086653"/>
                <a:ext cx="763700" cy="56590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67" dirty="0">
                  <a:latin typeface="Uni Sans Book" panose="00000500000000000000" pitchFamily="50" charset="0"/>
                </a:endParaRPr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B4F63C3E-6CAF-415B-86E4-17874D971A7C}"/>
                  </a:ext>
                </a:extLst>
              </p:cNvPr>
              <p:cNvSpPr/>
              <p:nvPr/>
            </p:nvSpPr>
            <p:spPr>
              <a:xfrm rot="17663808">
                <a:off x="18764498" y="8483567"/>
                <a:ext cx="427058" cy="210156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67" dirty="0">
                  <a:latin typeface="Uni Sans Book" panose="00000500000000000000" pitchFamily="50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B552C59-B407-47CB-968F-4A9A35F00396}"/>
                </a:ext>
              </a:extLst>
            </p:cNvPr>
            <p:cNvGrpSpPr/>
            <p:nvPr/>
          </p:nvGrpSpPr>
          <p:grpSpPr>
            <a:xfrm rot="21009930" flipH="1">
              <a:off x="5105112" y="21566372"/>
              <a:ext cx="670267" cy="589871"/>
              <a:chOff x="19051125" y="7930406"/>
              <a:chExt cx="948695" cy="700318"/>
            </a:xfrm>
            <a:solidFill>
              <a:schemeClr val="tx1"/>
            </a:solidFill>
          </p:grpSpPr>
          <p:sp>
            <p:nvSpPr>
              <p:cNvPr id="116" name="Rounded Rectangle 82">
                <a:extLst>
                  <a:ext uri="{FF2B5EF4-FFF2-40B4-BE49-F238E27FC236}">
                    <a16:creationId xmlns:a16="http://schemas.microsoft.com/office/drawing/2014/main" id="{4FE1F2FC-BFAF-4ACC-9E8B-42E09BBAC4A9}"/>
                  </a:ext>
                </a:extLst>
              </p:cNvPr>
              <p:cNvSpPr/>
              <p:nvPr/>
            </p:nvSpPr>
            <p:spPr>
              <a:xfrm rot="1503230">
                <a:off x="19051125" y="7930406"/>
                <a:ext cx="763707" cy="56590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67" dirty="0">
                  <a:latin typeface="Uni Sans Book" panose="00000500000000000000" pitchFamily="50" charset="0"/>
                </a:endParaRPr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CF894F73-3555-41C7-A442-9B3A71A96335}"/>
                  </a:ext>
                </a:extLst>
              </p:cNvPr>
              <p:cNvSpPr/>
              <p:nvPr/>
            </p:nvSpPr>
            <p:spPr>
              <a:xfrm rot="17663808">
                <a:off x="19681211" y="8312116"/>
                <a:ext cx="427061" cy="210156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67" dirty="0">
                  <a:latin typeface="Uni Sans Book" panose="00000500000000000000" pitchFamily="50" charset="0"/>
                </a:endParaRP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E3A3137-248B-42A2-8809-6C64977F4D4A}"/>
                </a:ext>
              </a:extLst>
            </p:cNvPr>
            <p:cNvCxnSpPr>
              <a:cxnSpLocks/>
            </p:cNvCxnSpPr>
            <p:nvPr/>
          </p:nvCxnSpPr>
          <p:spPr>
            <a:xfrm>
              <a:off x="1797130" y="22300641"/>
              <a:ext cx="659498" cy="1379004"/>
            </a:xfrm>
            <a:prstGeom prst="line">
              <a:avLst/>
            </a:prstGeom>
            <a:ln w="9525">
              <a:solidFill>
                <a:srgbClr val="80818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E1BC63A-6025-4213-B741-F673F6CA0D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3007" y="22257978"/>
              <a:ext cx="790694" cy="1613444"/>
            </a:xfrm>
            <a:prstGeom prst="line">
              <a:avLst/>
            </a:prstGeom>
            <a:ln w="9525">
              <a:solidFill>
                <a:srgbClr val="80818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AE0FB5-B726-4C62-94E2-9F47DA202B7D}"/>
                </a:ext>
              </a:extLst>
            </p:cNvPr>
            <p:cNvCxnSpPr>
              <a:cxnSpLocks/>
            </p:cNvCxnSpPr>
            <p:nvPr/>
          </p:nvCxnSpPr>
          <p:spPr>
            <a:xfrm>
              <a:off x="1951636" y="22045275"/>
              <a:ext cx="851144" cy="498661"/>
            </a:xfrm>
            <a:prstGeom prst="line">
              <a:avLst/>
            </a:prstGeom>
            <a:ln w="9525">
              <a:solidFill>
                <a:srgbClr val="80818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4178F45-E57E-4E31-9F56-9C37CC8E9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1925" y="22020642"/>
              <a:ext cx="848844" cy="450388"/>
            </a:xfrm>
            <a:prstGeom prst="line">
              <a:avLst/>
            </a:prstGeom>
            <a:ln w="9525">
              <a:solidFill>
                <a:srgbClr val="80818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: Shape 58">
              <a:extLst>
                <a:ext uri="{FF2B5EF4-FFF2-40B4-BE49-F238E27FC236}">
                  <a16:creationId xmlns:a16="http://schemas.microsoft.com/office/drawing/2014/main" id="{406F924A-F358-4582-95F2-4F1BF9275BC2}"/>
                </a:ext>
              </a:extLst>
            </p:cNvPr>
            <p:cNvSpPr/>
            <p:nvPr/>
          </p:nvSpPr>
          <p:spPr>
            <a:xfrm>
              <a:off x="2297811" y="25311870"/>
              <a:ext cx="158792" cy="511618"/>
            </a:xfrm>
            <a:custGeom>
              <a:avLst/>
              <a:gdLst>
                <a:gd name="connsiteX0" fmla="*/ 51707 w 51722"/>
                <a:gd name="connsiteY0" fmla="*/ 24493 h 137738"/>
                <a:gd name="connsiteX1" fmla="*/ 38100 w 51722"/>
                <a:gd name="connsiteY1" fmla="*/ 19050 h 137738"/>
                <a:gd name="connsiteX2" fmla="*/ 35379 w 51722"/>
                <a:gd name="connsiteY2" fmla="*/ 10886 h 137738"/>
                <a:gd name="connsiteX3" fmla="*/ 19050 w 51722"/>
                <a:gd name="connsiteY3" fmla="*/ 0 h 137738"/>
                <a:gd name="connsiteX4" fmla="*/ 10886 w 51722"/>
                <a:gd name="connsiteY4" fmla="*/ 2722 h 137738"/>
                <a:gd name="connsiteX5" fmla="*/ 5443 w 51722"/>
                <a:gd name="connsiteY5" fmla="*/ 21772 h 137738"/>
                <a:gd name="connsiteX6" fmla="*/ 5443 w 51722"/>
                <a:gd name="connsiteY6" fmla="*/ 87086 h 137738"/>
                <a:gd name="connsiteX7" fmla="*/ 2722 w 51722"/>
                <a:gd name="connsiteY7" fmla="*/ 95250 h 137738"/>
                <a:gd name="connsiteX8" fmla="*/ 0 w 51722"/>
                <a:gd name="connsiteY8" fmla="*/ 106136 h 137738"/>
                <a:gd name="connsiteX9" fmla="*/ 38100 w 51722"/>
                <a:gd name="connsiteY9" fmla="*/ 133350 h 137738"/>
                <a:gd name="connsiteX10" fmla="*/ 46264 w 51722"/>
                <a:gd name="connsiteY10" fmla="*/ 130629 h 137738"/>
                <a:gd name="connsiteX11" fmla="*/ 48986 w 51722"/>
                <a:gd name="connsiteY11" fmla="*/ 100693 h 137738"/>
                <a:gd name="connsiteX12" fmla="*/ 46264 w 51722"/>
                <a:gd name="connsiteY12" fmla="*/ 92529 h 137738"/>
                <a:gd name="connsiteX13" fmla="*/ 40822 w 51722"/>
                <a:gd name="connsiteY13" fmla="*/ 84364 h 137738"/>
                <a:gd name="connsiteX14" fmla="*/ 51707 w 51722"/>
                <a:gd name="connsiteY14" fmla="*/ 24493 h 1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22" h="137738">
                  <a:moveTo>
                    <a:pt x="51707" y="24493"/>
                  </a:moveTo>
                  <a:cubicBezTo>
                    <a:pt x="51253" y="13607"/>
                    <a:pt x="41853" y="22177"/>
                    <a:pt x="38100" y="19050"/>
                  </a:cubicBezTo>
                  <a:cubicBezTo>
                    <a:pt x="35896" y="17214"/>
                    <a:pt x="37407" y="12914"/>
                    <a:pt x="35379" y="10886"/>
                  </a:cubicBezTo>
                  <a:cubicBezTo>
                    <a:pt x="30753" y="6260"/>
                    <a:pt x="19050" y="0"/>
                    <a:pt x="19050" y="0"/>
                  </a:cubicBezTo>
                  <a:cubicBezTo>
                    <a:pt x="16329" y="907"/>
                    <a:pt x="12914" y="694"/>
                    <a:pt x="10886" y="2722"/>
                  </a:cubicBezTo>
                  <a:cubicBezTo>
                    <a:pt x="9583" y="4025"/>
                    <a:pt x="5467" y="21675"/>
                    <a:pt x="5443" y="21772"/>
                  </a:cubicBezTo>
                  <a:cubicBezTo>
                    <a:pt x="8457" y="54928"/>
                    <a:pt x="9851" y="51819"/>
                    <a:pt x="5443" y="87086"/>
                  </a:cubicBezTo>
                  <a:cubicBezTo>
                    <a:pt x="5087" y="89932"/>
                    <a:pt x="3510" y="92492"/>
                    <a:pt x="2722" y="95250"/>
                  </a:cubicBezTo>
                  <a:cubicBezTo>
                    <a:pt x="1694" y="98846"/>
                    <a:pt x="907" y="102507"/>
                    <a:pt x="0" y="106136"/>
                  </a:cubicBezTo>
                  <a:cubicBezTo>
                    <a:pt x="3627" y="146024"/>
                    <a:pt x="-7072" y="138997"/>
                    <a:pt x="38100" y="133350"/>
                  </a:cubicBezTo>
                  <a:cubicBezTo>
                    <a:pt x="40946" y="132994"/>
                    <a:pt x="43543" y="131536"/>
                    <a:pt x="46264" y="130629"/>
                  </a:cubicBezTo>
                  <a:cubicBezTo>
                    <a:pt x="52488" y="111958"/>
                    <a:pt x="53382" y="118276"/>
                    <a:pt x="48986" y="100693"/>
                  </a:cubicBezTo>
                  <a:cubicBezTo>
                    <a:pt x="48290" y="97910"/>
                    <a:pt x="47547" y="95095"/>
                    <a:pt x="46264" y="92529"/>
                  </a:cubicBezTo>
                  <a:cubicBezTo>
                    <a:pt x="44801" y="89603"/>
                    <a:pt x="41204" y="87612"/>
                    <a:pt x="40822" y="84364"/>
                  </a:cubicBezTo>
                  <a:cubicBezTo>
                    <a:pt x="39338" y="71751"/>
                    <a:pt x="52161" y="35379"/>
                    <a:pt x="51707" y="2449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>
                <a:latin typeface="Uni Sans Book" panose="00000500000000000000" pitchFamily="50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34793" y="1737576"/>
            <a:ext cx="723887" cy="1256741"/>
            <a:chOff x="2037062" y="22727373"/>
            <a:chExt cx="661687" cy="1276818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88E3DE7-2170-40C0-9AC4-B981BC1CA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" r="79329" b="2212"/>
            <a:stretch/>
          </p:blipFill>
          <p:spPr>
            <a:xfrm>
              <a:off x="2044699" y="22727373"/>
              <a:ext cx="594463" cy="12768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62" y="23638228"/>
              <a:ext cx="661687" cy="365732"/>
            </a:xfrm>
            <a:prstGeom prst="rect">
              <a:avLst/>
            </a:prstGeom>
          </p:spPr>
        </p:pic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74" y="4480065"/>
            <a:ext cx="1128861" cy="1530927"/>
          </a:xfrm>
          <a:prstGeom prst="rect">
            <a:avLst/>
          </a:prstGeom>
        </p:spPr>
      </p:pic>
      <p:grpSp>
        <p:nvGrpSpPr>
          <p:cNvPr id="199" name="Group 198"/>
          <p:cNvGrpSpPr/>
          <p:nvPr/>
        </p:nvGrpSpPr>
        <p:grpSpPr>
          <a:xfrm>
            <a:off x="2389505" y="1863010"/>
            <a:ext cx="800062" cy="2208898"/>
            <a:chOff x="2160728" y="2371879"/>
            <a:chExt cx="800062" cy="2293141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160728" y="2371880"/>
              <a:ext cx="73152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2160728" y="4665020"/>
              <a:ext cx="800062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470813" y="2371879"/>
              <a:ext cx="0" cy="22931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7" name="Rectangle 146"/>
          <p:cNvSpPr/>
          <p:nvPr/>
        </p:nvSpPr>
        <p:spPr>
          <a:xfrm>
            <a:off x="3178930" y="3715783"/>
            <a:ext cx="1843877" cy="679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Musculoskeletal Model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204471" y="2880429"/>
            <a:ext cx="274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Uni Sans Book" panose="00000500000000000000" pitchFamily="50" charset="0"/>
              </a:rPr>
              <a:t>Electromyography (EMG) Muscle Excitation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5267372" y="1543914"/>
            <a:ext cx="3066978" cy="675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Estimate Muscle Activity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5461851" y="4501304"/>
            <a:ext cx="3021709" cy="624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MATLAB Optimizer</a:t>
            </a:r>
          </a:p>
        </p:txBody>
      </p:sp>
      <p:cxnSp>
        <p:nvCxnSpPr>
          <p:cNvPr id="151" name="Elbow Connector 150"/>
          <p:cNvCxnSpPr>
            <a:stCxn id="155" idx="4"/>
            <a:endCxn id="150" idx="3"/>
          </p:cNvCxnSpPr>
          <p:nvPr/>
        </p:nvCxnSpPr>
        <p:spPr>
          <a:xfrm rot="5400000">
            <a:off x="8127141" y="4031796"/>
            <a:ext cx="1138001" cy="425161"/>
          </a:xfrm>
          <a:prstGeom prst="bentConnector2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50" idx="1"/>
            <a:endCxn id="147" idx="2"/>
          </p:cNvCxnSpPr>
          <p:nvPr/>
        </p:nvCxnSpPr>
        <p:spPr>
          <a:xfrm rot="10800000">
            <a:off x="4100869" y="4395199"/>
            <a:ext cx="1360982" cy="418179"/>
          </a:xfrm>
          <a:prstGeom prst="bentConnector2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155" idx="6"/>
          </p:cNvCxnSpPr>
          <p:nvPr/>
        </p:nvCxnSpPr>
        <p:spPr>
          <a:xfrm flipH="1">
            <a:off x="9277304" y="3325942"/>
            <a:ext cx="37466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8540138" y="2837192"/>
            <a:ext cx="739591" cy="838161"/>
            <a:chOff x="24805335" y="19741570"/>
            <a:chExt cx="1270780" cy="1519068"/>
          </a:xfrm>
          <a:solidFill>
            <a:schemeClr val="bg2"/>
          </a:solidFill>
        </p:grpSpPr>
        <p:sp>
          <p:nvSpPr>
            <p:cNvPr id="155" name="Oval 154"/>
            <p:cNvSpPr/>
            <p:nvPr/>
          </p:nvSpPr>
          <p:spPr>
            <a:xfrm>
              <a:off x="24805335" y="19994025"/>
              <a:ext cx="1266613" cy="12666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>
                <a:latin typeface="Uni Sans Book" panose="00000500000000000000" pitchFamily="50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5141589" y="19741570"/>
              <a:ext cx="520853" cy="94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Uni Sans Book" panose="00000500000000000000" pitchFamily="50" charset="0"/>
                </a:rPr>
                <a:t>-</a:t>
              </a:r>
              <a:endParaRPr lang="en-US" sz="2400" dirty="0">
                <a:latin typeface="Uni Sans Book" panose="00000500000000000000" pitchFamily="50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5449973" y="20232804"/>
              <a:ext cx="626142" cy="83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Uni Sans Book" panose="00000500000000000000" pitchFamily="50" charset="0"/>
                </a:rPr>
                <a:t>+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3189843" y="1440463"/>
            <a:ext cx="1423177" cy="694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Inverse Kinematics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395906" y="1423816"/>
            <a:ext cx="27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Uni Sans Book" panose="00000500000000000000" pitchFamily="50" charset="0"/>
              </a:rPr>
              <a:t>Simulated Muscle Activation (sim)</a:t>
            </a:r>
          </a:p>
        </p:txBody>
      </p:sp>
      <p:cxnSp>
        <p:nvCxnSpPr>
          <p:cNvPr id="161" name="Elbow Connector 160"/>
          <p:cNvCxnSpPr>
            <a:stCxn id="147" idx="0"/>
          </p:cNvCxnSpPr>
          <p:nvPr/>
        </p:nvCxnSpPr>
        <p:spPr>
          <a:xfrm rot="5400000" flipH="1" flipV="1">
            <a:off x="3999635" y="2450471"/>
            <a:ext cx="1366547" cy="1164078"/>
          </a:xfrm>
          <a:prstGeom prst="bentConnector3">
            <a:avLst>
              <a:gd name="adj1" fmla="val 100373"/>
            </a:avLst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149" idx="3"/>
            <a:endCxn id="155" idx="0"/>
          </p:cNvCxnSpPr>
          <p:nvPr/>
        </p:nvCxnSpPr>
        <p:spPr>
          <a:xfrm>
            <a:off x="8334350" y="1881910"/>
            <a:ext cx="574371" cy="1094578"/>
          </a:xfrm>
          <a:prstGeom prst="bentConnector2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58" idx="3"/>
          </p:cNvCxnSpPr>
          <p:nvPr/>
        </p:nvCxnSpPr>
        <p:spPr>
          <a:xfrm>
            <a:off x="4613020" y="1787872"/>
            <a:ext cx="651929" cy="31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2603212" y="4894701"/>
            <a:ext cx="266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Uni Sans Book" panose="00000500000000000000" pitchFamily="50" charset="0"/>
              </a:rPr>
              <a:t>Updated Musculotendon</a:t>
            </a:r>
          </a:p>
          <a:p>
            <a:pPr algn="ctr"/>
            <a:r>
              <a:rPr lang="en-US" dirty="0">
                <a:latin typeface="Uni Sans Book" panose="00000500000000000000" pitchFamily="50" charset="0"/>
              </a:rPr>
              <a:t>Parameters</a:t>
            </a:r>
          </a:p>
        </p:txBody>
      </p:sp>
      <p:sp>
        <p:nvSpPr>
          <p:cNvPr id="168" name="Freeform 167"/>
          <p:cNvSpPr/>
          <p:nvPr/>
        </p:nvSpPr>
        <p:spPr>
          <a:xfrm rot="10991503">
            <a:off x="9044891" y="1129986"/>
            <a:ext cx="1460668" cy="253340"/>
          </a:xfrm>
          <a:custGeom>
            <a:avLst/>
            <a:gdLst>
              <a:gd name="connsiteX0" fmla="*/ 0 w 1930400"/>
              <a:gd name="connsiteY0" fmla="*/ 463762 h 709332"/>
              <a:gd name="connsiteX1" fmla="*/ 237067 w 1930400"/>
              <a:gd name="connsiteY1" fmla="*/ 514562 h 709332"/>
              <a:gd name="connsiteX2" fmla="*/ 364067 w 1930400"/>
              <a:gd name="connsiteY2" fmla="*/ 311362 h 709332"/>
              <a:gd name="connsiteX3" fmla="*/ 491067 w 1930400"/>
              <a:gd name="connsiteY3" fmla="*/ 709296 h 709332"/>
              <a:gd name="connsiteX4" fmla="*/ 601134 w 1930400"/>
              <a:gd name="connsiteY4" fmla="*/ 285962 h 709332"/>
              <a:gd name="connsiteX5" fmla="*/ 728134 w 1930400"/>
              <a:gd name="connsiteY5" fmla="*/ 548429 h 709332"/>
              <a:gd name="connsiteX6" fmla="*/ 846667 w 1930400"/>
              <a:gd name="connsiteY6" fmla="*/ 31962 h 709332"/>
              <a:gd name="connsiteX7" fmla="*/ 948267 w 1930400"/>
              <a:gd name="connsiteY7" fmla="*/ 362162 h 709332"/>
              <a:gd name="connsiteX8" fmla="*/ 1083734 w 1930400"/>
              <a:gd name="connsiteY8" fmla="*/ 74296 h 709332"/>
              <a:gd name="connsiteX9" fmla="*/ 1185334 w 1930400"/>
              <a:gd name="connsiteY9" fmla="*/ 285962 h 709332"/>
              <a:gd name="connsiteX10" fmla="*/ 1303867 w 1930400"/>
              <a:gd name="connsiteY10" fmla="*/ 65829 h 709332"/>
              <a:gd name="connsiteX11" fmla="*/ 1405467 w 1930400"/>
              <a:gd name="connsiteY11" fmla="*/ 285962 h 709332"/>
              <a:gd name="connsiteX12" fmla="*/ 1540934 w 1930400"/>
              <a:gd name="connsiteY12" fmla="*/ 6562 h 709332"/>
              <a:gd name="connsiteX13" fmla="*/ 1634067 w 1930400"/>
              <a:gd name="connsiteY13" fmla="*/ 624629 h 709332"/>
              <a:gd name="connsiteX14" fmla="*/ 1735667 w 1930400"/>
              <a:gd name="connsiteY14" fmla="*/ 167429 h 709332"/>
              <a:gd name="connsiteX15" fmla="*/ 1854200 w 1930400"/>
              <a:gd name="connsiteY15" fmla="*/ 412962 h 709332"/>
              <a:gd name="connsiteX16" fmla="*/ 1930400 w 1930400"/>
              <a:gd name="connsiteY16" fmla="*/ 158962 h 70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0400" h="709332">
                <a:moveTo>
                  <a:pt x="0" y="463762"/>
                </a:moveTo>
                <a:cubicBezTo>
                  <a:pt x="88194" y="501862"/>
                  <a:pt x="176389" y="539962"/>
                  <a:pt x="237067" y="514562"/>
                </a:cubicBezTo>
                <a:cubicBezTo>
                  <a:pt x="297745" y="489162"/>
                  <a:pt x="321734" y="278906"/>
                  <a:pt x="364067" y="311362"/>
                </a:cubicBezTo>
                <a:cubicBezTo>
                  <a:pt x="406400" y="343818"/>
                  <a:pt x="451556" y="713529"/>
                  <a:pt x="491067" y="709296"/>
                </a:cubicBezTo>
                <a:cubicBezTo>
                  <a:pt x="530578" y="705063"/>
                  <a:pt x="561623" y="312773"/>
                  <a:pt x="601134" y="285962"/>
                </a:cubicBezTo>
                <a:cubicBezTo>
                  <a:pt x="640645" y="259151"/>
                  <a:pt x="687212" y="590762"/>
                  <a:pt x="728134" y="548429"/>
                </a:cubicBezTo>
                <a:cubicBezTo>
                  <a:pt x="769056" y="506096"/>
                  <a:pt x="809978" y="63006"/>
                  <a:pt x="846667" y="31962"/>
                </a:cubicBezTo>
                <a:cubicBezTo>
                  <a:pt x="883356" y="918"/>
                  <a:pt x="908756" y="355106"/>
                  <a:pt x="948267" y="362162"/>
                </a:cubicBezTo>
                <a:cubicBezTo>
                  <a:pt x="987778" y="369218"/>
                  <a:pt x="1044223" y="86996"/>
                  <a:pt x="1083734" y="74296"/>
                </a:cubicBezTo>
                <a:cubicBezTo>
                  <a:pt x="1123245" y="61596"/>
                  <a:pt x="1148645" y="287373"/>
                  <a:pt x="1185334" y="285962"/>
                </a:cubicBezTo>
                <a:cubicBezTo>
                  <a:pt x="1222023" y="284551"/>
                  <a:pt x="1267178" y="65829"/>
                  <a:pt x="1303867" y="65829"/>
                </a:cubicBezTo>
                <a:cubicBezTo>
                  <a:pt x="1340556" y="65829"/>
                  <a:pt x="1365956" y="295840"/>
                  <a:pt x="1405467" y="285962"/>
                </a:cubicBezTo>
                <a:cubicBezTo>
                  <a:pt x="1444978" y="276084"/>
                  <a:pt x="1502834" y="-49883"/>
                  <a:pt x="1540934" y="6562"/>
                </a:cubicBezTo>
                <a:cubicBezTo>
                  <a:pt x="1579034" y="63006"/>
                  <a:pt x="1601612" y="597818"/>
                  <a:pt x="1634067" y="624629"/>
                </a:cubicBezTo>
                <a:cubicBezTo>
                  <a:pt x="1666522" y="651440"/>
                  <a:pt x="1698978" y="202707"/>
                  <a:pt x="1735667" y="167429"/>
                </a:cubicBezTo>
                <a:cubicBezTo>
                  <a:pt x="1772356" y="132151"/>
                  <a:pt x="1821745" y="414373"/>
                  <a:pt x="1854200" y="412962"/>
                </a:cubicBezTo>
                <a:cubicBezTo>
                  <a:pt x="1886655" y="411551"/>
                  <a:pt x="1885244" y="208351"/>
                  <a:pt x="1930400" y="15896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Uni Sans Book" panose="00000500000000000000" pitchFamily="50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467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5267372" y="2212419"/>
            <a:ext cx="3066978" cy="5073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ni Sans Book" panose="00000500000000000000" pitchFamily="50" charset="0"/>
              </a:rPr>
              <a:t>minimize ∑activations</a:t>
            </a:r>
            <a:r>
              <a:rPr lang="en-US" baseline="30000" dirty="0">
                <a:solidFill>
                  <a:schemeClr val="tx1"/>
                </a:solidFill>
                <a:latin typeface="Uni Sans Book" panose="00000500000000000000" pitchFamily="50" charset="0"/>
              </a:rPr>
              <a:t>2</a:t>
            </a:r>
            <a:endParaRPr lang="en-US" dirty="0">
              <a:solidFill>
                <a:schemeClr val="tx1"/>
              </a:solidFill>
              <a:latin typeface="Uni Sans Book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6434" y="6313476"/>
            <a:ext cx="2608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33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Meyer AJ, et al. </a:t>
            </a:r>
            <a:r>
              <a:rPr lang="en-US" sz="1200" i="1" dirty="0" err="1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PLoS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 ONE,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 12(7), 2017.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461848" y="5101265"/>
            <a:ext cx="3021711" cy="54281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30000" dirty="0">
              <a:solidFill>
                <a:schemeClr val="tx1"/>
              </a:solidFill>
              <a:latin typeface="Uni Sans Book" panose="00000500000000000000" pitchFamily="50" charset="0"/>
              <a:ea typeface="Cambria" panose="02040503050406030204" pitchFamily="18" charset="0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0243485" y="4011360"/>
            <a:ext cx="1332140" cy="422415"/>
            <a:chOff x="11530220" y="4186485"/>
            <a:chExt cx="1413045" cy="390861"/>
          </a:xfrm>
        </p:grpSpPr>
        <p:sp>
          <p:nvSpPr>
            <p:cNvPr id="167" name="Freeform 166"/>
            <p:cNvSpPr/>
            <p:nvPr/>
          </p:nvSpPr>
          <p:spPr>
            <a:xfrm>
              <a:off x="11530220" y="4186485"/>
              <a:ext cx="695220" cy="390861"/>
            </a:xfrm>
            <a:custGeom>
              <a:avLst/>
              <a:gdLst>
                <a:gd name="connsiteX0" fmla="*/ 0 w 2082800"/>
                <a:gd name="connsiteY0" fmla="*/ 354839 h 889665"/>
                <a:gd name="connsiteX1" fmla="*/ 203200 w 2082800"/>
                <a:gd name="connsiteY1" fmla="*/ 617305 h 889665"/>
                <a:gd name="connsiteX2" fmla="*/ 423333 w 2082800"/>
                <a:gd name="connsiteY2" fmla="*/ 346372 h 889665"/>
                <a:gd name="connsiteX3" fmla="*/ 575733 w 2082800"/>
                <a:gd name="connsiteY3" fmla="*/ 532639 h 889665"/>
                <a:gd name="connsiteX4" fmla="*/ 762000 w 2082800"/>
                <a:gd name="connsiteY4" fmla="*/ 202439 h 889665"/>
                <a:gd name="connsiteX5" fmla="*/ 905933 w 2082800"/>
                <a:gd name="connsiteY5" fmla="*/ 888239 h 889665"/>
                <a:gd name="connsiteX6" fmla="*/ 1058333 w 2082800"/>
                <a:gd name="connsiteY6" fmla="*/ 388705 h 889665"/>
                <a:gd name="connsiteX7" fmla="*/ 1134533 w 2082800"/>
                <a:gd name="connsiteY7" fmla="*/ 617305 h 889665"/>
                <a:gd name="connsiteX8" fmla="*/ 1210733 w 2082800"/>
                <a:gd name="connsiteY8" fmla="*/ 608839 h 889665"/>
                <a:gd name="connsiteX9" fmla="*/ 1236133 w 2082800"/>
                <a:gd name="connsiteY9" fmla="*/ 405639 h 889665"/>
                <a:gd name="connsiteX10" fmla="*/ 1320800 w 2082800"/>
                <a:gd name="connsiteY10" fmla="*/ 388705 h 889665"/>
                <a:gd name="connsiteX11" fmla="*/ 1363133 w 2082800"/>
                <a:gd name="connsiteY11" fmla="*/ 541105 h 889665"/>
                <a:gd name="connsiteX12" fmla="*/ 1413933 w 2082800"/>
                <a:gd name="connsiteY12" fmla="*/ 845905 h 889665"/>
                <a:gd name="connsiteX13" fmla="*/ 1490133 w 2082800"/>
                <a:gd name="connsiteY13" fmla="*/ 828972 h 889665"/>
                <a:gd name="connsiteX14" fmla="*/ 1524000 w 2082800"/>
                <a:gd name="connsiteY14" fmla="*/ 515705 h 889665"/>
                <a:gd name="connsiteX15" fmla="*/ 1549400 w 2082800"/>
                <a:gd name="connsiteY15" fmla="*/ 75439 h 889665"/>
                <a:gd name="connsiteX16" fmla="*/ 1625600 w 2082800"/>
                <a:gd name="connsiteY16" fmla="*/ 50039 h 889665"/>
                <a:gd name="connsiteX17" fmla="*/ 1684866 w 2082800"/>
                <a:gd name="connsiteY17" fmla="*/ 583439 h 889665"/>
                <a:gd name="connsiteX18" fmla="*/ 1811866 w 2082800"/>
                <a:gd name="connsiteY18" fmla="*/ 744305 h 889665"/>
                <a:gd name="connsiteX19" fmla="*/ 1930400 w 2082800"/>
                <a:gd name="connsiteY19" fmla="*/ 532639 h 889665"/>
                <a:gd name="connsiteX20" fmla="*/ 1930400 w 2082800"/>
                <a:gd name="connsiteY20" fmla="*/ 295572 h 889665"/>
                <a:gd name="connsiteX21" fmla="*/ 2082800 w 2082800"/>
                <a:gd name="connsiteY21" fmla="*/ 270172 h 889665"/>
                <a:gd name="connsiteX0" fmla="*/ 0 w 2082800"/>
                <a:gd name="connsiteY0" fmla="*/ 354839 h 889665"/>
                <a:gd name="connsiteX1" fmla="*/ 203200 w 2082800"/>
                <a:gd name="connsiteY1" fmla="*/ 617305 h 889665"/>
                <a:gd name="connsiteX2" fmla="*/ 423333 w 2082800"/>
                <a:gd name="connsiteY2" fmla="*/ 346372 h 889665"/>
                <a:gd name="connsiteX3" fmla="*/ 575733 w 2082800"/>
                <a:gd name="connsiteY3" fmla="*/ 532639 h 889665"/>
                <a:gd name="connsiteX4" fmla="*/ 762000 w 2082800"/>
                <a:gd name="connsiteY4" fmla="*/ 202439 h 889665"/>
                <a:gd name="connsiteX5" fmla="*/ 905933 w 2082800"/>
                <a:gd name="connsiteY5" fmla="*/ 888239 h 889665"/>
                <a:gd name="connsiteX6" fmla="*/ 1058333 w 2082800"/>
                <a:gd name="connsiteY6" fmla="*/ 388705 h 889665"/>
                <a:gd name="connsiteX7" fmla="*/ 1134533 w 2082800"/>
                <a:gd name="connsiteY7" fmla="*/ 617305 h 889665"/>
                <a:gd name="connsiteX8" fmla="*/ 1210733 w 2082800"/>
                <a:gd name="connsiteY8" fmla="*/ 608839 h 889665"/>
                <a:gd name="connsiteX9" fmla="*/ 1236133 w 2082800"/>
                <a:gd name="connsiteY9" fmla="*/ 405639 h 889665"/>
                <a:gd name="connsiteX10" fmla="*/ 1320800 w 2082800"/>
                <a:gd name="connsiteY10" fmla="*/ 388705 h 889665"/>
                <a:gd name="connsiteX11" fmla="*/ 1363133 w 2082800"/>
                <a:gd name="connsiteY11" fmla="*/ 541105 h 889665"/>
                <a:gd name="connsiteX12" fmla="*/ 1413933 w 2082800"/>
                <a:gd name="connsiteY12" fmla="*/ 845905 h 889665"/>
                <a:gd name="connsiteX13" fmla="*/ 1490133 w 2082800"/>
                <a:gd name="connsiteY13" fmla="*/ 828972 h 889665"/>
                <a:gd name="connsiteX14" fmla="*/ 1524000 w 2082800"/>
                <a:gd name="connsiteY14" fmla="*/ 515705 h 889665"/>
                <a:gd name="connsiteX15" fmla="*/ 1549400 w 2082800"/>
                <a:gd name="connsiteY15" fmla="*/ 75439 h 889665"/>
                <a:gd name="connsiteX16" fmla="*/ 1625600 w 2082800"/>
                <a:gd name="connsiteY16" fmla="*/ 50039 h 889665"/>
                <a:gd name="connsiteX17" fmla="*/ 1684866 w 2082800"/>
                <a:gd name="connsiteY17" fmla="*/ 583439 h 889665"/>
                <a:gd name="connsiteX18" fmla="*/ 1811866 w 2082800"/>
                <a:gd name="connsiteY18" fmla="*/ 744305 h 889665"/>
                <a:gd name="connsiteX19" fmla="*/ 1905000 w 2082800"/>
                <a:gd name="connsiteY19" fmla="*/ 541105 h 889665"/>
                <a:gd name="connsiteX20" fmla="*/ 1930400 w 2082800"/>
                <a:gd name="connsiteY20" fmla="*/ 295572 h 889665"/>
                <a:gd name="connsiteX21" fmla="*/ 2082800 w 2082800"/>
                <a:gd name="connsiteY21" fmla="*/ 270172 h 889665"/>
                <a:gd name="connsiteX0" fmla="*/ 0 w 2082800"/>
                <a:gd name="connsiteY0" fmla="*/ 354839 h 889665"/>
                <a:gd name="connsiteX1" fmla="*/ 203200 w 2082800"/>
                <a:gd name="connsiteY1" fmla="*/ 617305 h 889665"/>
                <a:gd name="connsiteX2" fmla="*/ 423333 w 2082800"/>
                <a:gd name="connsiteY2" fmla="*/ 346372 h 889665"/>
                <a:gd name="connsiteX3" fmla="*/ 575733 w 2082800"/>
                <a:gd name="connsiteY3" fmla="*/ 532639 h 889665"/>
                <a:gd name="connsiteX4" fmla="*/ 762000 w 2082800"/>
                <a:gd name="connsiteY4" fmla="*/ 202439 h 889665"/>
                <a:gd name="connsiteX5" fmla="*/ 905933 w 2082800"/>
                <a:gd name="connsiteY5" fmla="*/ 888239 h 889665"/>
                <a:gd name="connsiteX6" fmla="*/ 1058333 w 2082800"/>
                <a:gd name="connsiteY6" fmla="*/ 388705 h 889665"/>
                <a:gd name="connsiteX7" fmla="*/ 1134533 w 2082800"/>
                <a:gd name="connsiteY7" fmla="*/ 617305 h 889665"/>
                <a:gd name="connsiteX8" fmla="*/ 1210733 w 2082800"/>
                <a:gd name="connsiteY8" fmla="*/ 608839 h 889665"/>
                <a:gd name="connsiteX9" fmla="*/ 1236133 w 2082800"/>
                <a:gd name="connsiteY9" fmla="*/ 405639 h 889665"/>
                <a:gd name="connsiteX10" fmla="*/ 1320800 w 2082800"/>
                <a:gd name="connsiteY10" fmla="*/ 388705 h 889665"/>
                <a:gd name="connsiteX11" fmla="*/ 1363133 w 2082800"/>
                <a:gd name="connsiteY11" fmla="*/ 541105 h 889665"/>
                <a:gd name="connsiteX12" fmla="*/ 1413933 w 2082800"/>
                <a:gd name="connsiteY12" fmla="*/ 845905 h 889665"/>
                <a:gd name="connsiteX13" fmla="*/ 1490133 w 2082800"/>
                <a:gd name="connsiteY13" fmla="*/ 828972 h 889665"/>
                <a:gd name="connsiteX14" fmla="*/ 1524000 w 2082800"/>
                <a:gd name="connsiteY14" fmla="*/ 515705 h 889665"/>
                <a:gd name="connsiteX15" fmla="*/ 1549400 w 2082800"/>
                <a:gd name="connsiteY15" fmla="*/ 75439 h 889665"/>
                <a:gd name="connsiteX16" fmla="*/ 1625600 w 2082800"/>
                <a:gd name="connsiteY16" fmla="*/ 50039 h 889665"/>
                <a:gd name="connsiteX17" fmla="*/ 1684866 w 2082800"/>
                <a:gd name="connsiteY17" fmla="*/ 583439 h 889665"/>
                <a:gd name="connsiteX18" fmla="*/ 1811866 w 2082800"/>
                <a:gd name="connsiteY18" fmla="*/ 744305 h 889665"/>
                <a:gd name="connsiteX19" fmla="*/ 1854200 w 2082800"/>
                <a:gd name="connsiteY19" fmla="*/ 524172 h 889665"/>
                <a:gd name="connsiteX20" fmla="*/ 1930400 w 2082800"/>
                <a:gd name="connsiteY20" fmla="*/ 295572 h 889665"/>
                <a:gd name="connsiteX21" fmla="*/ 2082800 w 2082800"/>
                <a:gd name="connsiteY21" fmla="*/ 270172 h 8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800" h="889665">
                  <a:moveTo>
                    <a:pt x="0" y="354839"/>
                  </a:moveTo>
                  <a:cubicBezTo>
                    <a:pt x="66322" y="486777"/>
                    <a:pt x="132645" y="618716"/>
                    <a:pt x="203200" y="617305"/>
                  </a:cubicBezTo>
                  <a:cubicBezTo>
                    <a:pt x="273755" y="615894"/>
                    <a:pt x="361244" y="360483"/>
                    <a:pt x="423333" y="346372"/>
                  </a:cubicBezTo>
                  <a:cubicBezTo>
                    <a:pt x="485422" y="332261"/>
                    <a:pt x="519289" y="556628"/>
                    <a:pt x="575733" y="532639"/>
                  </a:cubicBezTo>
                  <a:cubicBezTo>
                    <a:pt x="632177" y="508650"/>
                    <a:pt x="706967" y="143172"/>
                    <a:pt x="762000" y="202439"/>
                  </a:cubicBezTo>
                  <a:cubicBezTo>
                    <a:pt x="817033" y="261706"/>
                    <a:pt x="856544" y="857195"/>
                    <a:pt x="905933" y="888239"/>
                  </a:cubicBezTo>
                  <a:cubicBezTo>
                    <a:pt x="955322" y="919283"/>
                    <a:pt x="1020233" y="433861"/>
                    <a:pt x="1058333" y="388705"/>
                  </a:cubicBezTo>
                  <a:cubicBezTo>
                    <a:pt x="1096433" y="343549"/>
                    <a:pt x="1109133" y="580616"/>
                    <a:pt x="1134533" y="617305"/>
                  </a:cubicBezTo>
                  <a:cubicBezTo>
                    <a:pt x="1159933" y="653994"/>
                    <a:pt x="1193800" y="644117"/>
                    <a:pt x="1210733" y="608839"/>
                  </a:cubicBezTo>
                  <a:cubicBezTo>
                    <a:pt x="1227666" y="573561"/>
                    <a:pt x="1217789" y="442328"/>
                    <a:pt x="1236133" y="405639"/>
                  </a:cubicBezTo>
                  <a:cubicBezTo>
                    <a:pt x="1254477" y="368950"/>
                    <a:pt x="1299633" y="366127"/>
                    <a:pt x="1320800" y="388705"/>
                  </a:cubicBezTo>
                  <a:cubicBezTo>
                    <a:pt x="1341967" y="411283"/>
                    <a:pt x="1347611" y="464905"/>
                    <a:pt x="1363133" y="541105"/>
                  </a:cubicBezTo>
                  <a:cubicBezTo>
                    <a:pt x="1378655" y="617305"/>
                    <a:pt x="1392766" y="797927"/>
                    <a:pt x="1413933" y="845905"/>
                  </a:cubicBezTo>
                  <a:cubicBezTo>
                    <a:pt x="1435100" y="893883"/>
                    <a:pt x="1471789" y="884005"/>
                    <a:pt x="1490133" y="828972"/>
                  </a:cubicBezTo>
                  <a:cubicBezTo>
                    <a:pt x="1508477" y="773939"/>
                    <a:pt x="1514122" y="641294"/>
                    <a:pt x="1524000" y="515705"/>
                  </a:cubicBezTo>
                  <a:cubicBezTo>
                    <a:pt x="1533878" y="390116"/>
                    <a:pt x="1532467" y="153050"/>
                    <a:pt x="1549400" y="75439"/>
                  </a:cubicBezTo>
                  <a:cubicBezTo>
                    <a:pt x="1566333" y="-2172"/>
                    <a:pt x="1603022" y="-34628"/>
                    <a:pt x="1625600" y="50039"/>
                  </a:cubicBezTo>
                  <a:cubicBezTo>
                    <a:pt x="1648178" y="134706"/>
                    <a:pt x="1653822" y="467728"/>
                    <a:pt x="1684866" y="583439"/>
                  </a:cubicBezTo>
                  <a:cubicBezTo>
                    <a:pt x="1715910" y="699150"/>
                    <a:pt x="1783644" y="754183"/>
                    <a:pt x="1811866" y="744305"/>
                  </a:cubicBezTo>
                  <a:cubicBezTo>
                    <a:pt x="1840088" y="734427"/>
                    <a:pt x="1834444" y="598961"/>
                    <a:pt x="1854200" y="524172"/>
                  </a:cubicBezTo>
                  <a:cubicBezTo>
                    <a:pt x="1873956" y="449383"/>
                    <a:pt x="1892300" y="337905"/>
                    <a:pt x="1930400" y="295572"/>
                  </a:cubicBezTo>
                  <a:cubicBezTo>
                    <a:pt x="1968500" y="253239"/>
                    <a:pt x="2055989" y="249005"/>
                    <a:pt x="2082800" y="27017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>
                <a:latin typeface="Uni Sans Book" panose="00000500000000000000" pitchFamily="50" charset="0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2206665" y="4299787"/>
              <a:ext cx="736600" cy="76200"/>
            </a:xfrm>
            <a:custGeom>
              <a:avLst/>
              <a:gdLst>
                <a:gd name="connsiteX0" fmla="*/ 0 w 736600"/>
                <a:gd name="connsiteY0" fmla="*/ 0 h 76200"/>
                <a:gd name="connsiteX1" fmla="*/ 21167 w 736600"/>
                <a:gd name="connsiteY1" fmla="*/ 8467 h 76200"/>
                <a:gd name="connsiteX2" fmla="*/ 25400 w 736600"/>
                <a:gd name="connsiteY2" fmla="*/ 21167 h 76200"/>
                <a:gd name="connsiteX3" fmla="*/ 50800 w 736600"/>
                <a:gd name="connsiteY3" fmla="*/ 59267 h 76200"/>
                <a:gd name="connsiteX4" fmla="*/ 59267 w 736600"/>
                <a:gd name="connsiteY4" fmla="*/ 71967 h 76200"/>
                <a:gd name="connsiteX5" fmla="*/ 71967 w 736600"/>
                <a:gd name="connsiteY5" fmla="*/ 76200 h 76200"/>
                <a:gd name="connsiteX6" fmla="*/ 101600 w 736600"/>
                <a:gd name="connsiteY6" fmla="*/ 71967 h 76200"/>
                <a:gd name="connsiteX7" fmla="*/ 105833 w 736600"/>
                <a:gd name="connsiteY7" fmla="*/ 59267 h 76200"/>
                <a:gd name="connsiteX8" fmla="*/ 118533 w 736600"/>
                <a:gd name="connsiteY8" fmla="*/ 50800 h 76200"/>
                <a:gd name="connsiteX9" fmla="*/ 131233 w 736600"/>
                <a:gd name="connsiteY9" fmla="*/ 25400 h 76200"/>
                <a:gd name="connsiteX10" fmla="*/ 152400 w 736600"/>
                <a:gd name="connsiteY10" fmla="*/ 21167 h 76200"/>
                <a:gd name="connsiteX11" fmla="*/ 177800 w 736600"/>
                <a:gd name="connsiteY11" fmla="*/ 25400 h 76200"/>
                <a:gd name="connsiteX12" fmla="*/ 182033 w 736600"/>
                <a:gd name="connsiteY12" fmla="*/ 42334 h 76200"/>
                <a:gd name="connsiteX13" fmla="*/ 211667 w 736600"/>
                <a:gd name="connsiteY13" fmla="*/ 71967 h 76200"/>
                <a:gd name="connsiteX14" fmla="*/ 237067 w 736600"/>
                <a:gd name="connsiteY14" fmla="*/ 67734 h 76200"/>
                <a:gd name="connsiteX15" fmla="*/ 254000 w 736600"/>
                <a:gd name="connsiteY15" fmla="*/ 42334 h 76200"/>
                <a:gd name="connsiteX16" fmla="*/ 296333 w 736600"/>
                <a:gd name="connsiteY16" fmla="*/ 21167 h 76200"/>
                <a:gd name="connsiteX17" fmla="*/ 325967 w 736600"/>
                <a:gd name="connsiteY17" fmla="*/ 38100 h 76200"/>
                <a:gd name="connsiteX18" fmla="*/ 351367 w 736600"/>
                <a:gd name="connsiteY18" fmla="*/ 46567 h 76200"/>
                <a:gd name="connsiteX19" fmla="*/ 736600 w 736600"/>
                <a:gd name="connsiteY19" fmla="*/ 4233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6600" h="76200">
                  <a:moveTo>
                    <a:pt x="0" y="0"/>
                  </a:moveTo>
                  <a:cubicBezTo>
                    <a:pt x="7056" y="2822"/>
                    <a:pt x="15329" y="3602"/>
                    <a:pt x="21167" y="8467"/>
                  </a:cubicBezTo>
                  <a:cubicBezTo>
                    <a:pt x="24595" y="11324"/>
                    <a:pt x="23233" y="17266"/>
                    <a:pt x="25400" y="21167"/>
                  </a:cubicBezTo>
                  <a:cubicBezTo>
                    <a:pt x="25406" y="21177"/>
                    <a:pt x="46563" y="52912"/>
                    <a:pt x="50800" y="59267"/>
                  </a:cubicBezTo>
                  <a:cubicBezTo>
                    <a:pt x="53622" y="63500"/>
                    <a:pt x="54440" y="70358"/>
                    <a:pt x="59267" y="71967"/>
                  </a:cubicBezTo>
                  <a:lnTo>
                    <a:pt x="71967" y="76200"/>
                  </a:lnTo>
                  <a:cubicBezTo>
                    <a:pt x="81845" y="74789"/>
                    <a:pt x="92675" y="76429"/>
                    <a:pt x="101600" y="71967"/>
                  </a:cubicBezTo>
                  <a:cubicBezTo>
                    <a:pt x="105591" y="69971"/>
                    <a:pt x="103045" y="62752"/>
                    <a:pt x="105833" y="59267"/>
                  </a:cubicBezTo>
                  <a:cubicBezTo>
                    <a:pt x="109011" y="55294"/>
                    <a:pt x="114300" y="53622"/>
                    <a:pt x="118533" y="50800"/>
                  </a:cubicBezTo>
                  <a:cubicBezTo>
                    <a:pt x="120706" y="44283"/>
                    <a:pt x="124477" y="29261"/>
                    <a:pt x="131233" y="25400"/>
                  </a:cubicBezTo>
                  <a:cubicBezTo>
                    <a:pt x="137480" y="21830"/>
                    <a:pt x="145344" y="22578"/>
                    <a:pt x="152400" y="21167"/>
                  </a:cubicBezTo>
                  <a:cubicBezTo>
                    <a:pt x="160867" y="22578"/>
                    <a:pt x="170815" y="20411"/>
                    <a:pt x="177800" y="25400"/>
                  </a:cubicBezTo>
                  <a:cubicBezTo>
                    <a:pt x="182535" y="28782"/>
                    <a:pt x="179431" y="37130"/>
                    <a:pt x="182033" y="42334"/>
                  </a:cubicBezTo>
                  <a:cubicBezTo>
                    <a:pt x="195619" y="69506"/>
                    <a:pt x="191867" y="65368"/>
                    <a:pt x="211667" y="71967"/>
                  </a:cubicBezTo>
                  <a:cubicBezTo>
                    <a:pt x="220134" y="70556"/>
                    <a:pt x="230035" y="72656"/>
                    <a:pt x="237067" y="67734"/>
                  </a:cubicBezTo>
                  <a:cubicBezTo>
                    <a:pt x="245403" y="61899"/>
                    <a:pt x="245533" y="47979"/>
                    <a:pt x="254000" y="42334"/>
                  </a:cubicBezTo>
                  <a:cubicBezTo>
                    <a:pt x="284241" y="22173"/>
                    <a:pt x="269528" y="27868"/>
                    <a:pt x="296333" y="21167"/>
                  </a:cubicBezTo>
                  <a:cubicBezTo>
                    <a:pt x="342840" y="32792"/>
                    <a:pt x="284699" y="15173"/>
                    <a:pt x="325967" y="38100"/>
                  </a:cubicBezTo>
                  <a:cubicBezTo>
                    <a:pt x="333769" y="42434"/>
                    <a:pt x="351367" y="46567"/>
                    <a:pt x="351367" y="46567"/>
                  </a:cubicBezTo>
                  <a:cubicBezTo>
                    <a:pt x="561570" y="39319"/>
                    <a:pt x="433187" y="42334"/>
                    <a:pt x="736600" y="42334"/>
                  </a:cubicBezTo>
                </a:path>
              </a:pathLst>
            </a:custGeom>
            <a:ln w="2222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Uni Sans Book" panose="00000500000000000000" pitchFamily="50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59" y="3583303"/>
            <a:ext cx="648340" cy="139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9788" y="5153316"/>
            <a:ext cx="2925829" cy="4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animBg="1"/>
      <p:bldP spid="150" grpId="0" animBg="1"/>
      <p:bldP spid="160" grpId="0"/>
      <p:bldP spid="166" grpId="0"/>
      <p:bldP spid="168" grpId="0" animBg="1"/>
      <p:bldP spid="78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10" y="1463061"/>
            <a:ext cx="3864840" cy="1705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394" y="1560831"/>
            <a:ext cx="3865063" cy="14570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1" r="-871"/>
          <a:stretch/>
        </p:blipFill>
        <p:spPr>
          <a:xfrm>
            <a:off x="4038411" y="1210818"/>
            <a:ext cx="3896396" cy="202909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471328" y="3607525"/>
            <a:ext cx="2588045" cy="47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% Gait Cycle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88972" y="3318071"/>
            <a:ext cx="594044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100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04301" y="3299399"/>
            <a:ext cx="35930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53351" y="3318071"/>
            <a:ext cx="681436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25591" y="3318071"/>
            <a:ext cx="559614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40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76582" y="3318071"/>
            <a:ext cx="537925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60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89509" y="3318071"/>
            <a:ext cx="61173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80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035" y="1511960"/>
            <a:ext cx="3858166" cy="157111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37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6" y="6219752"/>
            <a:ext cx="361621" cy="44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7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2" y="111757"/>
            <a:ext cx="5519066" cy="8205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Activation Analysis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28833" y="5405766"/>
            <a:ext cx="594044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100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4162" y="5387094"/>
            <a:ext cx="35930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93212" y="5405766"/>
            <a:ext cx="681436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5452" y="5405766"/>
            <a:ext cx="559614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16443" y="5405766"/>
            <a:ext cx="537925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370" y="5405766"/>
            <a:ext cx="61173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80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7510" y="5737538"/>
            <a:ext cx="269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% Gait Cycle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9713" y="1236368"/>
            <a:ext cx="551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MG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74891" y="3077987"/>
            <a:ext cx="36741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0051" y="1161865"/>
            <a:ext cx="36741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3951" y="1125704"/>
            <a:ext cx="2408983" cy="40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MG Error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51903" y="5211514"/>
            <a:ext cx="36741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38166" y="3339462"/>
            <a:ext cx="367413" cy="3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2189638" y="2099234"/>
            <a:ext cx="237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Muscle Activation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4430" y="1143102"/>
            <a:ext cx="555974" cy="241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5400000">
            <a:off x="5577916" y="1746798"/>
            <a:ext cx="715558" cy="383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008051" y="3102962"/>
            <a:ext cx="280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Muscle Activation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-3574" t="-317" r="-157" b="317"/>
          <a:stretch/>
        </p:blipFill>
        <p:spPr>
          <a:xfrm>
            <a:off x="3865734" y="3487165"/>
            <a:ext cx="4005559" cy="1914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580" y="3677145"/>
            <a:ext cx="3869596" cy="1404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35273" y="1210818"/>
            <a:ext cx="410978" cy="4180642"/>
          </a:xfrm>
          <a:prstGeom prst="rect">
            <a:avLst/>
          </a:prstGeom>
          <a:solidFill>
            <a:schemeClr val="accent1">
              <a:lumMod val="60000"/>
              <a:lumOff val="40000"/>
              <a:alpha val="2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3814" y="3515753"/>
            <a:ext cx="582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TA</a:t>
            </a: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896705995"/>
              </p:ext>
            </p:extLst>
          </p:nvPr>
        </p:nvGraphicFramePr>
        <p:xfrm>
          <a:off x="8501807" y="1351741"/>
          <a:ext cx="2439943" cy="181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7" name="Rectangle 96"/>
          <p:cNvSpPr/>
          <p:nvPr/>
        </p:nvSpPr>
        <p:spPr>
          <a:xfrm>
            <a:off x="9204138" y="1721834"/>
            <a:ext cx="474776" cy="1291391"/>
          </a:xfrm>
          <a:prstGeom prst="rect">
            <a:avLst/>
          </a:prstGeom>
          <a:solidFill>
            <a:srgbClr val="D9C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874075" y="2390435"/>
            <a:ext cx="474776" cy="622789"/>
          </a:xfrm>
          <a:prstGeom prst="rect">
            <a:avLst/>
          </a:prstGeom>
          <a:solidFill>
            <a:srgbClr val="84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27509" y="3532886"/>
            <a:ext cx="501349" cy="36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087598" y="1642686"/>
            <a:ext cx="1764678" cy="3732972"/>
            <a:chOff x="5340266" y="1724000"/>
            <a:chExt cx="1764678" cy="3732972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40266" y="1724000"/>
              <a:ext cx="1764678" cy="3732972"/>
            </a:xfrm>
            <a:prstGeom prst="rect">
              <a:avLst/>
            </a:prstGeom>
          </p:spPr>
        </p:pic>
        <p:sp>
          <p:nvSpPr>
            <p:cNvPr id="71" name="Arc 70"/>
            <p:cNvSpPr/>
            <p:nvPr/>
          </p:nvSpPr>
          <p:spPr>
            <a:xfrm rot="196906">
              <a:off x="6011889" y="4466146"/>
              <a:ext cx="519743" cy="628990"/>
            </a:xfrm>
            <a:prstGeom prst="arc">
              <a:avLst/>
            </a:prstGeom>
            <a:ln w="38100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18460036" flipH="1">
              <a:off x="5476068" y="4719642"/>
              <a:ext cx="519743" cy="628990"/>
            </a:xfrm>
            <a:prstGeom prst="arc">
              <a:avLst>
                <a:gd name="adj1" fmla="val 15508410"/>
                <a:gd name="adj2" fmla="val 20650460"/>
              </a:avLst>
            </a:prstGeom>
            <a:ln w="38100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>
            <a:endCxn id="75" idx="1"/>
          </p:cNvCxnSpPr>
          <p:nvPr/>
        </p:nvCxnSpPr>
        <p:spPr>
          <a:xfrm>
            <a:off x="1949450" y="3660539"/>
            <a:ext cx="3574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6" idx="3"/>
          </p:cNvCxnSpPr>
          <p:nvPr/>
        </p:nvCxnSpPr>
        <p:spPr>
          <a:xfrm>
            <a:off x="1074342" y="3332365"/>
            <a:ext cx="3607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306883" y="3475873"/>
            <a:ext cx="56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TA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4136" y="3147699"/>
            <a:ext cx="5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Book" panose="00000500000000000000" pitchFamily="50" charset="0"/>
              </a:rPr>
              <a:t>MG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501807" y="4304051"/>
            <a:ext cx="822960" cy="137160"/>
          </a:xfrm>
          <a:prstGeom prst="rect">
            <a:avLst/>
          </a:prstGeom>
          <a:solidFill>
            <a:srgbClr val="D9C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Uni Sans Book" panose="00000500000000000000" pitchFamily="50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501807" y="4668594"/>
            <a:ext cx="822960" cy="137160"/>
          </a:xfrm>
          <a:prstGeom prst="rect">
            <a:avLst/>
          </a:prstGeom>
          <a:solidFill>
            <a:srgbClr val="84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Uni Sans Book" panose="00000500000000000000" pitchFamily="50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501807" y="3912137"/>
            <a:ext cx="822960" cy="137160"/>
          </a:xfrm>
          <a:prstGeom prst="rect">
            <a:avLst/>
          </a:prstGeom>
          <a:solidFill>
            <a:srgbClr val="CFB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Uni Sans Book" panose="00000500000000000000" pitchFamily="50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324767" y="4169777"/>
            <a:ext cx="208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Default Simulation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324768" y="4558935"/>
            <a:ext cx="2430802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Optimized Simulation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324767" y="3777479"/>
            <a:ext cx="146863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</a:rPr>
              <a:t>EMG (target)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2281" y="6307563"/>
            <a:ext cx="3400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33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Steele KM, et al. Dev Med Child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Neurol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57(12), 2015.</a:t>
            </a:r>
          </a:p>
        </p:txBody>
      </p:sp>
    </p:spTree>
    <p:extLst>
      <p:ext uri="{BB962C8B-B14F-4D97-AF65-F5344CB8AC3E}">
        <p14:creationId xmlns:p14="http://schemas.microsoft.com/office/powerpoint/2010/main" val="41427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41" grpId="0"/>
      <p:bldP spid="42" grpId="0"/>
      <p:bldP spid="44" grpId="0"/>
      <p:bldP spid="61" grpId="0"/>
      <p:bldP spid="23" grpId="0"/>
      <p:bldP spid="62" grpId="0"/>
      <p:bldP spid="63" grpId="0"/>
      <p:bldP spid="33" grpId="0"/>
      <p:bldP spid="80" grpId="0"/>
      <p:bldP spid="81" grpId="0"/>
      <p:bldP spid="27" grpId="0"/>
      <p:bldP spid="11" grpId="1" animBg="1"/>
      <p:bldP spid="26" grpId="0"/>
      <p:bldGraphic spid="93" grpId="0">
        <p:bldAsOne/>
      </p:bldGraphic>
      <p:bldP spid="97" grpId="0" animBg="1"/>
      <p:bldP spid="98" grpId="0" animBg="1"/>
      <p:bldP spid="78" grpId="0" animBg="1"/>
      <p:bldP spid="79" grpId="0" animBg="1"/>
      <p:bldP spid="91" grpId="0" animBg="1"/>
      <p:bldP spid="92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4FBB4E-2B0D-4F56-BFF8-60B12EF9E138}"/>
              </a:ext>
            </a:extLst>
          </p:cNvPr>
          <p:cNvSpPr/>
          <p:nvPr/>
        </p:nvSpPr>
        <p:spPr>
          <a:xfrm>
            <a:off x="266701" y="277206"/>
            <a:ext cx="11615738" cy="6303587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33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E6E6"/>
              </a:solidFill>
              <a:latin typeface="Uni Sans Book" panose="000005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0978-63A2-447A-8AE8-19123E641FB1}"/>
              </a:ext>
            </a:extLst>
          </p:cNvPr>
          <p:cNvSpPr/>
          <p:nvPr/>
        </p:nvSpPr>
        <p:spPr>
          <a:xfrm>
            <a:off x="6948488" y="6371279"/>
            <a:ext cx="4748213" cy="37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 Sans Book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D60-77F4-44B5-BB2D-56085B19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6290580"/>
            <a:ext cx="4667246" cy="37359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0D7681F-D4F1-477A-964F-D185B7065211}"/>
              </a:ext>
            </a:extLst>
          </p:cNvPr>
          <p:cNvSpPr txBox="1">
            <a:spLocks/>
          </p:cNvSpPr>
          <p:nvPr/>
        </p:nvSpPr>
        <p:spPr>
          <a:xfrm>
            <a:off x="443596" y="6219752"/>
            <a:ext cx="457155" cy="44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8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D1F9CF8-6C0D-4BD3-819C-D57911EA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03" y="111757"/>
            <a:ext cx="3334748" cy="8205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33006F"/>
                </a:solidFill>
                <a:latin typeface="Uni Sans Book" panose="00000500000000000000" pitchFamily="50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6912" y="4697180"/>
            <a:ext cx="9735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Uni Sans Book" panose="00000500000000000000" pitchFamily="50" charset="0"/>
              </a:rPr>
              <a:t>No, muscles should be constrained for co-activation in the musculoskeletal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" y="1549974"/>
            <a:ext cx="11615738" cy="1379625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 Sans Book" panose="00000500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5616" y="1762732"/>
            <a:ext cx="10077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ni Sans Book" panose="00000500000000000000" pitchFamily="50" charset="0"/>
              </a:rPr>
              <a:t>Can optimizing musculotendon parameters improve simulated muscle activity for children with CP while walking with AFOs?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894" y="4179230"/>
            <a:ext cx="11138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006F"/>
                </a:solidFill>
                <a:latin typeface="Uni Sans Book" panose="00000500000000000000" pitchFamily="50" charset="0"/>
              </a:rPr>
              <a:t>Can changing musculotendon dynamics capture altered brain dynamics?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9373" y="3035330"/>
            <a:ext cx="10075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Uni Sans Book" panose="00000500000000000000" pitchFamily="50" charset="0"/>
              </a:rPr>
              <a:t>Yes! Improve results by prioritizing regions with high initial error and/or tuning additional muscles</a:t>
            </a:r>
          </a:p>
        </p:txBody>
      </p:sp>
    </p:spTree>
    <p:extLst>
      <p:ext uri="{BB962C8B-B14F-4D97-AF65-F5344CB8AC3E}">
        <p14:creationId xmlns:p14="http://schemas.microsoft.com/office/powerpoint/2010/main" val="206064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442</Words>
  <Application>Microsoft Office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Calibri Light</vt:lpstr>
      <vt:lpstr>Calibri</vt:lpstr>
      <vt:lpstr>Arial</vt:lpstr>
      <vt:lpstr>Uni Sans Book</vt:lpstr>
      <vt:lpstr>Office Theme</vt:lpstr>
      <vt:lpstr>Optimizing Musculotendon Parameters to Simulate Walking with Ankle-Foot Orthoses in Children with Cerebral Palsy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Ph.D. Qualifying Exam</dc:title>
  <dc:creator>Alyssa Spomer</dc:creator>
  <cp:lastModifiedBy>Ava Carmen Lakmazaheri</cp:lastModifiedBy>
  <cp:revision>176</cp:revision>
  <dcterms:created xsi:type="dcterms:W3CDTF">2019-05-01T01:56:47Z</dcterms:created>
  <dcterms:modified xsi:type="dcterms:W3CDTF">2020-07-22T14:05:42Z</dcterms:modified>
</cp:coreProperties>
</file>